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4"/>
  </p:sldMasterIdLst>
  <p:notesMasterIdLst>
    <p:notesMasterId r:id="rId22"/>
  </p:notesMasterIdLst>
  <p:handoutMasterIdLst>
    <p:handoutMasterId r:id="rId23"/>
  </p:handoutMasterIdLst>
  <p:sldIdLst>
    <p:sldId id="261" r:id="rId5"/>
    <p:sldId id="263" r:id="rId6"/>
    <p:sldId id="264" r:id="rId7"/>
    <p:sldId id="265" r:id="rId8"/>
    <p:sldId id="266" r:id="rId9"/>
    <p:sldId id="277" r:id="rId10"/>
    <p:sldId id="268" r:id="rId11"/>
    <p:sldId id="269" r:id="rId12"/>
    <p:sldId id="279" r:id="rId13"/>
    <p:sldId id="270" r:id="rId14"/>
    <p:sldId id="278" r:id="rId15"/>
    <p:sldId id="272" r:id="rId16"/>
    <p:sldId id="273" r:id="rId17"/>
    <p:sldId id="274" r:id="rId18"/>
    <p:sldId id="275" r:id="rId19"/>
    <p:sldId id="262" r:id="rId20"/>
    <p:sldId id="276" r:id="rId21"/>
  </p:sldIdLst>
  <p:sldSz cx="12192000" cy="6858000"/>
  <p:notesSz cx="6858000" cy="9144000"/>
  <p:defaultTextStyle>
    <a:defPPr rtl="0">
      <a:defRPr lang="hu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Közepesen sötét stílus 2 – 1. jelölőszín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Közepesen sötét stílus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27F97BB-C833-4FB7-BDE5-3F7075034690}" styleName="Téma alapján készült stílus 2 – 5. jelölőszín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2838BEF-8BB2-4498-84A7-C5851F593DF1}" styleName="Közepesen sötét stílus 4 – 5. jelölőszín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5A111915-BE36-4E01-A7E5-04B1672EAD32}" styleName="Világos stílus 2 – 5. jelölőszín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35758FB7-9AC5-4552-8A53-C91805E547FA}" styleName="Téma alapján készült stílus 1 – 5. jelölőszín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7DF18680-E054-41AD-8BC1-D1AEF772440D}" styleName="Közepesen sötét stílus 2 – 5. jelölőszín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hu-HU" dirty="0"/>
          </a:p>
        </p:txBody>
      </p:sp>
      <p:sp>
        <p:nvSpPr>
          <p:cNvPr id="3" name="Dátum hely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DA576E5D-E233-405F-B141-E281E98AA7ED}" type="datetime1">
              <a:rPr lang="hu-HU" smtClean="0"/>
              <a:t>2025. 12. 03.</a:t>
            </a:fld>
            <a:endParaRPr lang="hu-HU" dirty="0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hu-HU" dirty="0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328E3B9-20FD-4A66-B01D-2BA689DD37BB}" type="slidenum">
              <a:rPr lang="hu-HU" smtClean="0"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168732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hu-HU" noProof="0" dirty="0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49123C-01C0-42F1-8CA2-F349A2A9B1B8}" type="datetime1">
              <a:rPr lang="hu-HU" smtClean="0"/>
              <a:pPr/>
              <a:t>2025. 12. 03.</a:t>
            </a:fld>
            <a:endParaRPr lang="hu-HU" dirty="0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hu-HU" noProof="0" dirty="0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hu-HU" noProof="0" dirty="0"/>
              <a:t>Mintaszöveg szerkesztése</a:t>
            </a:r>
          </a:p>
          <a:p>
            <a:pPr lvl="1" rtl="0"/>
            <a:r>
              <a:rPr lang="hu-HU" noProof="0" dirty="0"/>
              <a:t>Második szint</a:t>
            </a:r>
          </a:p>
          <a:p>
            <a:pPr lvl="2" rtl="0"/>
            <a:r>
              <a:rPr lang="hu-HU" noProof="0" dirty="0"/>
              <a:t>Harmadik szint</a:t>
            </a:r>
          </a:p>
          <a:p>
            <a:pPr lvl="3" rtl="0"/>
            <a:r>
              <a:rPr lang="hu-HU" noProof="0" dirty="0"/>
              <a:t>Negyedik szint</a:t>
            </a:r>
          </a:p>
          <a:p>
            <a:pPr lvl="4" rtl="0"/>
            <a:r>
              <a:rPr lang="hu-HU" noProof="0" dirty="0"/>
              <a:t>Ötödik szint</a:t>
            </a:r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hu-HU" noProof="0" dirty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C275CD8D-B1D9-4658-A4F0-38CA8D83ED5D}" type="slidenum">
              <a:rPr lang="hu-HU" noProof="0" smtClean="0"/>
              <a:t>‹#›</a:t>
            </a:fld>
            <a:endParaRPr lang="hu-HU" noProof="0" dirty="0"/>
          </a:p>
        </p:txBody>
      </p:sp>
    </p:spTree>
    <p:extLst>
      <p:ext uri="{BB962C8B-B14F-4D97-AF65-F5344CB8AC3E}">
        <p14:creationId xmlns:p14="http://schemas.microsoft.com/office/powerpoint/2010/main" val="38309802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C275CD8D-B1D9-4658-A4F0-38CA8D83ED5D}" type="slidenum">
              <a:rPr lang="hu-HU" smtClean="0"/>
              <a:t>1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841927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C275CD8D-B1D9-4658-A4F0-38CA8D83ED5D}" type="slidenum">
              <a:rPr lang="hu-HU" smtClean="0"/>
              <a:t>6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0678333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C275CD8D-B1D9-4658-A4F0-38CA8D83ED5D}" type="slidenum">
              <a:rPr lang="hu-HU" smtClean="0"/>
              <a:t>11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6898733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C275CD8D-B1D9-4658-A4F0-38CA8D83ED5D}" type="slidenum">
              <a:rPr lang="hu-HU" smtClean="0"/>
              <a:t>16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9008707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Kép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Csoport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Téglalap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Szabadkézi sokszög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Szabadkézi sokszög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Téglalap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Szabadkézi sokszög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Szabadkézi sokszög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Szabadkézi sokszög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Szabadkézi sokszög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Szabadkézi sokszög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Szabadkézi sokszög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Szabadkézi sokszög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Szabadkézi sokszög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Szabadkézi sokszög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Szabadkézi sokszög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Szabadkézi sokszög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Szabadkézi sokszög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Szabadkézi sokszög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Szabadkézi sokszög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Szabadkézi sokszög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Szabadkézi sokszög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Szabadkézi sokszög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Szabadkézi sokszög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Szabadkézi sokszög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Szabadkézi sokszög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Szabadkézi sokszög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Szabadkézi sokszög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Szabadkézi sokszög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Szabadkézi sokszög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Téglalap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Szabadkézi sokszög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Szabadkézi sokszög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Szabadkézi sokszög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Szabadkézi sokszög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Szabadkézi sokszög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Szabadkézi sokszög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Szabadkézi sokszög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Szabadkézi sokszög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Szabadkézi sokszög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Szabadkézi sokszög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Szabadkézi sokszög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Téglalap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Szabadkézi sokszög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Szabadkézi sokszög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Szabadkézi sokszög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Szabadkézi sokszög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Szabadkézi sokszög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Szabadkézi sokszög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Szabadkézi sokszög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Szabadkézi sokszög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Szabadkézi sokszög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Szabadkézi sokszög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Szabadkézi sokszög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Szabadkézi sokszög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Szabadkézi sokszög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rtlCol="0" anchor="b">
            <a:normAutofit/>
          </a:bodyPr>
          <a:lstStyle>
            <a:lvl1pPr algn="l">
              <a:defRPr sz="4800"/>
            </a:lvl1pPr>
          </a:lstStyle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 rtlCol="0"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hu-HU" noProof="0"/>
              <a:t>Kattintson ide az alcím mintájának szerkesztéséhez</a:t>
            </a:r>
            <a:endParaRPr lang="hu-HU" noProof="0" dirty="0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 rtlCol="0"/>
          <a:lstStyle/>
          <a:p>
            <a:pPr rtl="0"/>
            <a:fld id="{5BFFE5A4-2590-4442-9B73-A64FE5B69CCC}" type="datetime1">
              <a:rPr lang="hu-HU" noProof="0" smtClean="0"/>
              <a:t>2025. 12. 03.</a:t>
            </a:fld>
            <a:endParaRPr lang="hu-HU" noProof="0" dirty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áma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rtlCol="0" anchor="b">
            <a:normAutofit/>
          </a:bodyPr>
          <a:lstStyle>
            <a:lvl1pPr>
              <a:defRPr sz="3200"/>
            </a:lvl1pPr>
          </a:lstStyle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Kép helyőrzője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 rtl="0">
              <a:buNone/>
            </a:pPr>
            <a:r>
              <a:rPr lang="hu-HU" noProof="0"/>
              <a:t>Kép beszúrásához kattintson az ikonra</a:t>
            </a:r>
            <a:endParaRPr lang="hu-HU" noProof="0" dirty="0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 rtlCol="0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65ED132-FAA0-4FC7-A355-25BD22FD00C2}" type="datetime1">
              <a:rPr lang="hu-HU" noProof="0" smtClean="0"/>
              <a:t>2025. 12. 03.</a:t>
            </a:fld>
            <a:endParaRPr lang="hu-HU" noProof="0" dirty="0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ím és felir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2A75913-0F82-4A0A-A764-4D9216B826F2}" type="datetime1">
              <a:rPr lang="hu-HU" noProof="0" smtClean="0"/>
              <a:t>2025. 12. 03.</a:t>
            </a:fld>
            <a:endParaRPr lang="hu-HU" noProof="0" dirty="0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dézet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12" name="Szöveg helye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C9162C2-60AA-457B-A57B-4B862F32CF63}" type="datetime1">
              <a:rPr lang="hu-HU" noProof="0" smtClean="0"/>
              <a:t>2025. 12. 03.</a:t>
            </a:fld>
            <a:endParaRPr lang="hu-HU" noProof="0" dirty="0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 dirty="0"/>
          </a:p>
        </p:txBody>
      </p:sp>
      <p:sp>
        <p:nvSpPr>
          <p:cNvPr id="60" name="Szövegdoboz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hu-HU" sz="8000" noProof="0" dirty="0">
                <a:solidFill>
                  <a:schemeClr val="tx1"/>
                </a:solidFill>
                <a:effectLst/>
              </a:rPr>
              <a:t>„</a:t>
            </a:r>
          </a:p>
        </p:txBody>
      </p:sp>
      <p:sp>
        <p:nvSpPr>
          <p:cNvPr id="61" name="Szövegdoboz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hu-HU" sz="8000" noProof="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jeg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rtlCol="0"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192B8BC-5546-4678-8FBC-11599ABAAF3F}" type="datetime1">
              <a:rPr lang="hu-HU" noProof="0" smtClean="0"/>
              <a:t>2025. 12. 03.</a:t>
            </a:fld>
            <a:endParaRPr lang="hu-HU" noProof="0" dirty="0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oszl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ím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 rtlCol="0"/>
          <a:lstStyle/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7" name="Szöveg helye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8" name="Szöveg helye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9" name="Szöveg helye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10" name="Szöveg helye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11" name="Szöveg helye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12" name="Szöveg helye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3" name="Dátum helye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9BCD6C0-DD29-4D3D-BF28-A601F5CA3A9E}" type="datetime1">
              <a:rPr lang="hu-HU" noProof="0" smtClean="0"/>
              <a:t>2025. 12. 03.</a:t>
            </a:fld>
            <a:endParaRPr lang="hu-HU" noProof="0" dirty="0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époszl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Cím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 rtlCol="0"/>
          <a:lstStyle/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19" name="Szöveg helye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20" name="Kép helyőrzője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hu-HU" noProof="0"/>
              <a:t>Kép beszúrásához kattintson az ikonra</a:t>
            </a:r>
            <a:endParaRPr lang="hu-HU" noProof="0" dirty="0"/>
          </a:p>
        </p:txBody>
      </p:sp>
      <p:sp>
        <p:nvSpPr>
          <p:cNvPr id="21" name="Szöveg helye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22" name="Szöveg helye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23" name="Kép helyőrzője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hu-HU" noProof="0"/>
              <a:t>Kép beszúrásához kattintson az ikonra</a:t>
            </a:r>
            <a:endParaRPr lang="hu-HU" noProof="0" dirty="0"/>
          </a:p>
        </p:txBody>
      </p:sp>
      <p:sp>
        <p:nvSpPr>
          <p:cNvPr id="24" name="Szöveg helye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25" name="Szöveg helye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26" name="Kép helyőrzője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hu-HU" noProof="0"/>
              <a:t>Kép beszúrásához kattintson az ikonra</a:t>
            </a:r>
            <a:endParaRPr lang="hu-HU" noProof="0" dirty="0"/>
          </a:p>
        </p:txBody>
      </p:sp>
      <p:sp>
        <p:nvSpPr>
          <p:cNvPr id="27" name="Szöveg helye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3" name="Dátum helye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A6B6D00-F017-4A47-996E-A3BBB3DF4D10}" type="datetime1">
              <a:rPr lang="hu-HU" noProof="0" smtClean="0"/>
              <a:t>2025. 12. 03.</a:t>
            </a:fld>
            <a:endParaRPr lang="hu-HU" noProof="0" dirty="0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 anchor="t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  <a:endParaRPr lang="hu-HU" noProof="0" dirty="0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8FD135D-0768-4EF0-BBEF-433D75551534}" type="datetime1">
              <a:rPr lang="hu-HU" noProof="0" smtClean="0"/>
              <a:t>2025. 12. 03.</a:t>
            </a:fld>
            <a:endParaRPr lang="hu-HU" noProof="0" dirty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 rtlCol="0"/>
          <a:lstStyle/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 rtlCol="0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  <a:endParaRPr lang="hu-HU" noProof="0" dirty="0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A8B56AC-1916-45D9-8064-40E67A5DC94F}" type="datetime1">
              <a:rPr lang="hu-HU" noProof="0" smtClean="0"/>
              <a:t>2025. 12. 03.</a:t>
            </a:fld>
            <a:endParaRPr lang="hu-HU" noProof="0" dirty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  <a:endParaRPr lang="hu-HU" noProof="0" dirty="0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9C89959-4FCC-4818-A0F9-02CCE213E470}" type="datetime1">
              <a:rPr lang="hu-HU" noProof="0" smtClean="0"/>
              <a:t>2025. 12. 03.</a:t>
            </a:fld>
            <a:endParaRPr lang="hu-HU" noProof="0" dirty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 rtlCol="0"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0B42FE1-D740-47A6-A754-32A1C824BCFD}" type="datetime1">
              <a:rPr lang="hu-HU" noProof="0" smtClean="0"/>
              <a:t>2025. 12. 03.</a:t>
            </a:fld>
            <a:endParaRPr lang="hu-HU" noProof="0" dirty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Két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Tartalom helye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 rtlCol="0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  <a:endParaRPr lang="hu-HU" noProof="0" dirty="0"/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 rtlCol="0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  <a:endParaRPr lang="hu-HU" noProof="0" dirty="0"/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436BC2B-D015-4B87-A1B6-7EF213DC3FCA}" type="datetime1">
              <a:rPr lang="hu-HU" noProof="0" smtClean="0"/>
              <a:t>2025. 12. 03.</a:t>
            </a:fld>
            <a:endParaRPr lang="hu-HU" noProof="0" dirty="0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 rtlCol="0"/>
          <a:lstStyle/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rtlCol="0"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 rtlCol="0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  <a:endParaRPr lang="hu-HU" noProof="0" dirty="0"/>
          </a:p>
        </p:txBody>
      </p:sp>
      <p:sp>
        <p:nvSpPr>
          <p:cNvPr id="5" name="Szöveg helye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rtlCol="0"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6" name="Tartalom helye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 rtlCol="0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  <a:endParaRPr lang="hu-HU" noProof="0" dirty="0"/>
          </a:p>
        </p:txBody>
      </p:sp>
      <p:sp>
        <p:nvSpPr>
          <p:cNvPr id="7" name="Dátum helye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6119150-6DD5-4B32-A7FD-40AAD70B159F}" type="datetime1">
              <a:rPr lang="hu-HU" noProof="0" smtClean="0"/>
              <a:t>2025. 12. 03.</a:t>
            </a:fld>
            <a:endParaRPr lang="hu-HU" noProof="0" dirty="0"/>
          </a:p>
        </p:txBody>
      </p:sp>
      <p:sp>
        <p:nvSpPr>
          <p:cNvPr id="8" name="Élőláb helye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9" name="Dia számának hely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Dátum helye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6B18283-4CF6-402F-A2F7-8AC4EC17E7CC}" type="datetime1">
              <a:rPr lang="hu-HU" noProof="0" smtClean="0"/>
              <a:t>2025. 12. 03.</a:t>
            </a:fld>
            <a:endParaRPr lang="hu-HU" noProof="0" dirty="0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A3D2E02-463D-43A1-BCB6-61EC41F48406}" type="datetime1">
              <a:rPr lang="hu-HU" noProof="0" smtClean="0"/>
              <a:t>2025. 12. 03.</a:t>
            </a:fld>
            <a:endParaRPr lang="hu-HU" noProof="0" dirty="0"/>
          </a:p>
        </p:txBody>
      </p:sp>
      <p:sp>
        <p:nvSpPr>
          <p:cNvPr id="3" name="Élőláb helye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rtlCol="0" anchor="ctr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  <a:endParaRPr lang="hu-HU" noProof="0" dirty="0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B273139-CC1E-4C4F-8BC2-FB45BC740333}" type="datetime1">
              <a:rPr lang="hu-HU" noProof="0" smtClean="0"/>
              <a:t>2025. 12. 03.</a:t>
            </a:fld>
            <a:endParaRPr lang="hu-HU" noProof="0" dirty="0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Kép helyőrzője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hu-HU" noProof="0"/>
              <a:t>Kép beszúrásához kattintson az ikonra</a:t>
            </a:r>
            <a:endParaRPr lang="hu-HU" noProof="0" dirty="0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34B9A18-17C9-44D6-A65D-05B302FFE0B5}" type="datetime1">
              <a:rPr lang="hu-HU" noProof="0" smtClean="0"/>
              <a:t>2025. 12. 03.</a:t>
            </a:fld>
            <a:endParaRPr lang="hu-HU" noProof="0" dirty="0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Kép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Csoport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Csoport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Téglalap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Szabadkézi sokszög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Szabadkézi sokszög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Szabadkézi sokszög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Szabadkézi sokszög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Szabadkézi sokszög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Szabadkézi sokszög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Szabadkézi sokszög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Szabadkézi sokszög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Szabadkézi sokszög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Szabadkézi sokszög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Vonal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Szabadkézi sokszög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Szabadkézi sokszög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Szabadkézi sokszög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Szabadkézi sokszög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Téglalap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Szabadkézi sokszög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Szabadkézi sokszög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Szabadkézi sokszög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Szabadkézi sokszög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Szabadkézi sokszög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Szabadkézi sokszög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Szabadkézi sokszög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Szabadkézi sokszög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Szabadkézi sokszög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Szabadkézi sokszög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Csoport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Szabadkézi sokszög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Szabadkézi sokszög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Szabadkézi sokszög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Szabadkézi sokszög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Szabadkézi sokszög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Szabadkézi sokszög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Szabadkézi sokszög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Szabadkézi sokszög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Szabadkézi sokszög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Téglalap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Cím helye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endParaRPr lang="hu-HU" noProof="0" dirty="0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hu-HU" noProof="0" dirty="0"/>
              <a:t>Mintaszöveg szerkesztése</a:t>
            </a:r>
          </a:p>
          <a:p>
            <a:pPr lvl="1" rtl="0"/>
            <a:r>
              <a:rPr lang="hu-HU" noProof="0" dirty="0"/>
              <a:t>Második szint</a:t>
            </a:r>
          </a:p>
          <a:p>
            <a:pPr lvl="2" rtl="0"/>
            <a:r>
              <a:rPr lang="hu-HU" noProof="0" dirty="0"/>
              <a:t>Harmadik szint</a:t>
            </a:r>
          </a:p>
          <a:p>
            <a:pPr lvl="3" rtl="0"/>
            <a:r>
              <a:rPr lang="hu-HU" noProof="0" dirty="0"/>
              <a:t>Negyedik szint</a:t>
            </a:r>
          </a:p>
          <a:p>
            <a:pPr lvl="4" rtl="0"/>
            <a:r>
              <a:rPr lang="hu-HU" noProof="0" dirty="0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D80A604F-9C9E-405A-B297-28ADAF16B98D}" type="datetime1">
              <a:rPr lang="hu-HU" noProof="0" smtClean="0"/>
              <a:t>2025. 12. 03.</a:t>
            </a:fld>
            <a:endParaRPr lang="hu-HU" noProof="0" dirty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hu-HU" noProof="0" dirty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6D22F896-40B5-4ADD-8801-0D06FADFA095}" type="slidenum">
              <a:rPr lang="hu-HU" noProof="0" smtClean="0"/>
              <a:pPr/>
              <a:t>‹#›</a:t>
            </a:fld>
            <a:endParaRPr lang="hu-HU" noProof="0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Csoport 76">
            <a:extLst>
              <a:ext uri="{FF2B5EF4-FFF2-40B4-BE49-F238E27FC236}">
                <a16:creationId xmlns:a16="http://schemas.microsoft.com/office/drawing/2014/main" id="{AD579530-1077-46B3-BD5C-81BB270A1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8" name="Téglalap 77">
              <a:extLst>
                <a:ext uri="{FF2B5EF4-FFF2-40B4-BE49-F238E27FC236}">
                  <a16:creationId xmlns:a16="http://schemas.microsoft.com/office/drawing/2014/main" id="{ACBB106A-B366-4349-B59F-E8FBDADD82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hu-HU" dirty="0"/>
            </a:p>
          </p:txBody>
        </p:sp>
        <p:pic>
          <p:nvPicPr>
            <p:cNvPr id="79" name="Kép 2">
              <a:extLst>
                <a:ext uri="{FF2B5EF4-FFF2-40B4-BE49-F238E27FC236}">
                  <a16:creationId xmlns:a16="http://schemas.microsoft.com/office/drawing/2014/main" id="{113FC03B-24E4-4A3F-9626-CC7F6356BC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 xmlns:a16="http://schemas.microsoft.com/office/drawing/2014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Kép 4" descr="áramkör közelképe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30000"/>
          </a:blip>
          <a:srcRect t="6504" b="9202"/>
          <a:stretch/>
        </p:blipFill>
        <p:spPr>
          <a:xfrm>
            <a:off x="12991" y="10"/>
            <a:ext cx="12188389" cy="6857990"/>
          </a:xfrm>
          <a:prstGeom prst="rect">
            <a:avLst/>
          </a:prstGeom>
        </p:spPr>
      </p:pic>
      <p:grpSp>
        <p:nvGrpSpPr>
          <p:cNvPr id="81" name="Csoport 80">
            <a:extLst>
              <a:ext uri="{FF2B5EF4-FFF2-40B4-BE49-F238E27FC236}">
                <a16:creationId xmlns:a16="http://schemas.microsoft.com/office/drawing/2014/main" id="{83F79A5F-63B5-4802-B39B-BF0F89DDDA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82" name="Átellenes sarkain kerekített téglalap 7">
              <a:extLst>
                <a:ext uri="{FF2B5EF4-FFF2-40B4-BE49-F238E27FC236}">
                  <a16:creationId xmlns:a16="http://schemas.microsoft.com/office/drawing/2014/main" id="{00D14BF7-A799-4EDA-8C19-CED0B8EC5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hu-HU" dirty="0"/>
            </a:p>
          </p:txBody>
        </p:sp>
        <p:grpSp>
          <p:nvGrpSpPr>
            <p:cNvPr id="83" name="Csoport 82">
              <a:extLst>
                <a:ext uri="{FF2B5EF4-FFF2-40B4-BE49-F238E27FC236}">
                  <a16:creationId xmlns:a16="http://schemas.microsoft.com/office/drawing/2014/main" id="{AF292344-73C8-4E53-85C0-8CDB23EB53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84" name="Szabadkézi sokszög 32">
                <a:extLst>
                  <a:ext uri="{FF2B5EF4-FFF2-40B4-BE49-F238E27FC236}">
                    <a16:creationId xmlns:a16="http://schemas.microsoft.com/office/drawing/2014/main" id="{4781E776-A0A7-4FB6-958B-8389BBA569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5" name="Szabadkézi sokszög 33">
                <a:extLst>
                  <a:ext uri="{FF2B5EF4-FFF2-40B4-BE49-F238E27FC236}">
                    <a16:creationId xmlns:a16="http://schemas.microsoft.com/office/drawing/2014/main" id="{0F004D56-F177-45BC-8965-B72DB88A08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6" name="Szabadkézi sokszög 34">
                <a:extLst>
                  <a:ext uri="{FF2B5EF4-FFF2-40B4-BE49-F238E27FC236}">
                    <a16:creationId xmlns:a16="http://schemas.microsoft.com/office/drawing/2014/main" id="{5F2F1F83-817B-4678-B0AE-8FFDC49FC8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7" name="Szabadkézi sokszög 37">
                <a:extLst>
                  <a:ext uri="{FF2B5EF4-FFF2-40B4-BE49-F238E27FC236}">
                    <a16:creationId xmlns:a16="http://schemas.microsoft.com/office/drawing/2014/main" id="{F908EB47-32F4-4E82-BF56-FD25BB0747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8" name="Szabadkézi sokszög 35">
                <a:extLst>
                  <a:ext uri="{FF2B5EF4-FFF2-40B4-BE49-F238E27FC236}">
                    <a16:creationId xmlns:a16="http://schemas.microsoft.com/office/drawing/2014/main" id="{0966000D-B975-4E8A-9BF2-EACF216405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9" name="Szabadkézi sokszög 36">
                <a:extLst>
                  <a:ext uri="{FF2B5EF4-FFF2-40B4-BE49-F238E27FC236}">
                    <a16:creationId xmlns:a16="http://schemas.microsoft.com/office/drawing/2014/main" id="{A9554499-6796-4AEE-B012-34A5B9A585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0" name="Szabadkézi sokszög 38">
                <a:extLst>
                  <a:ext uri="{FF2B5EF4-FFF2-40B4-BE49-F238E27FC236}">
                    <a16:creationId xmlns:a16="http://schemas.microsoft.com/office/drawing/2014/main" id="{9DD40864-34BD-491F-B591-180E7B32C1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1" name="Szabadkézi sokszög 39">
                <a:extLst>
                  <a:ext uri="{FF2B5EF4-FFF2-40B4-BE49-F238E27FC236}">
                    <a16:creationId xmlns:a16="http://schemas.microsoft.com/office/drawing/2014/main" id="{2623F54C-4373-4D30-90DB-3129BDDF54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2" name="Szabadkézi sokszög 40">
                <a:extLst>
                  <a:ext uri="{FF2B5EF4-FFF2-40B4-BE49-F238E27FC236}">
                    <a16:creationId xmlns:a16="http://schemas.microsoft.com/office/drawing/2014/main" id="{1FF42884-D4B2-462F-9FA7-4FA8925322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3" name="Téglalap 41">
                <a:extLst>
                  <a:ext uri="{FF2B5EF4-FFF2-40B4-BE49-F238E27FC236}">
                    <a16:creationId xmlns:a16="http://schemas.microsoft.com/office/drawing/2014/main" id="{27F4D4BA-37F5-4D54-BDFF-733F621D5D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4" name="Szabadkézi sokszög 32">
                <a:extLst>
                  <a:ext uri="{FF2B5EF4-FFF2-40B4-BE49-F238E27FC236}">
                    <a16:creationId xmlns:a16="http://schemas.microsoft.com/office/drawing/2014/main" id="{29E4A0E5-0441-4563-A947-12A5781105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5" name="Szabadkézi sokszög 33">
                <a:extLst>
                  <a:ext uri="{FF2B5EF4-FFF2-40B4-BE49-F238E27FC236}">
                    <a16:creationId xmlns:a16="http://schemas.microsoft.com/office/drawing/2014/main" id="{4A8D89B4-AD1B-410A-870B-1042E075A0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6" name="Szabadkézi sokszög 34">
                <a:extLst>
                  <a:ext uri="{FF2B5EF4-FFF2-40B4-BE49-F238E27FC236}">
                    <a16:creationId xmlns:a16="http://schemas.microsoft.com/office/drawing/2014/main" id="{DFC54570-9F45-44E6-AC94-4B3192D44B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7" name="Szabadkézi sokszög 37">
                <a:extLst>
                  <a:ext uri="{FF2B5EF4-FFF2-40B4-BE49-F238E27FC236}">
                    <a16:creationId xmlns:a16="http://schemas.microsoft.com/office/drawing/2014/main" id="{A976F76C-4BBB-4CD4-9270-5E4E8802BF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8" name="Szabadkézi sokszög 35">
                <a:extLst>
                  <a:ext uri="{FF2B5EF4-FFF2-40B4-BE49-F238E27FC236}">
                    <a16:creationId xmlns:a16="http://schemas.microsoft.com/office/drawing/2014/main" id="{06081E5F-35E2-4E9E-A0DA-9E2F769C4C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9" name="Szabadkézi sokszög 36">
                <a:extLst>
                  <a:ext uri="{FF2B5EF4-FFF2-40B4-BE49-F238E27FC236}">
                    <a16:creationId xmlns:a16="http://schemas.microsoft.com/office/drawing/2014/main" id="{7B7B4F78-1391-433D-AAE5-0FA8B8EE18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0" name="Szabadkézi sokszög 38">
                <a:extLst>
                  <a:ext uri="{FF2B5EF4-FFF2-40B4-BE49-F238E27FC236}">
                    <a16:creationId xmlns:a16="http://schemas.microsoft.com/office/drawing/2014/main" id="{EF63F42B-29ED-4285-99D1-5FA657DA92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1" name="Szabadkézi sokszög 39">
                <a:extLst>
                  <a:ext uri="{FF2B5EF4-FFF2-40B4-BE49-F238E27FC236}">
                    <a16:creationId xmlns:a16="http://schemas.microsoft.com/office/drawing/2014/main" id="{EB7A6053-A7CF-4785-B396-6F70D6EBE9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2" name="Szabadkézi sokszög 40">
                <a:extLst>
                  <a:ext uri="{FF2B5EF4-FFF2-40B4-BE49-F238E27FC236}">
                    <a16:creationId xmlns:a16="http://schemas.microsoft.com/office/drawing/2014/main" id="{E6337518-A10D-47A5-BD86-6D1F3FAF3C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3" name="Téglalap 41">
                <a:extLst>
                  <a:ext uri="{FF2B5EF4-FFF2-40B4-BE49-F238E27FC236}">
                    <a16:creationId xmlns:a16="http://schemas.microsoft.com/office/drawing/2014/main" id="{7591C37F-6498-4992-992D-D413A84752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2" name="Cím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22195" y="1940188"/>
            <a:ext cx="6858000" cy="1367896"/>
          </a:xfrm>
        </p:spPr>
        <p:txBody>
          <a:bodyPr rtlCol="0">
            <a:normAutofit fontScale="90000"/>
          </a:bodyPr>
          <a:lstStyle/>
          <a:p>
            <a:pPr algn="ctr"/>
            <a:r>
              <a:rPr lang="hu-HU" sz="6000" b="1" i="1" cap="none" dirty="0" err="1">
                <a:latin typeface="Calibri Light" panose="020F0302020204030204"/>
              </a:rPr>
              <a:t>Netanor</a:t>
            </a:r>
            <a:r>
              <a:rPr lang="hu-HU" sz="6000" b="1" i="1" cap="none" dirty="0">
                <a:latin typeface="Calibri Light" panose="020F0302020204030204"/>
              </a:rPr>
              <a:t> Közös Vállalat</a:t>
            </a:r>
            <a:endParaRPr lang="hu-HU" b="1" i="1" dirty="0"/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C636CC7F-8307-4277-A05E-C4D8B3ABF72F}"/>
              </a:ext>
            </a:extLst>
          </p:cNvPr>
          <p:cNvSpPr txBox="1"/>
          <p:nvPr/>
        </p:nvSpPr>
        <p:spPr>
          <a:xfrm>
            <a:off x="2932067" y="3498585"/>
            <a:ext cx="632786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200" b="1" i="1" dirty="0">
                <a:solidFill>
                  <a:schemeClr val="tx2"/>
                </a:solidFill>
              </a:rPr>
              <a:t>13.C </a:t>
            </a:r>
          </a:p>
          <a:p>
            <a:pPr algn="ctr"/>
            <a:r>
              <a:rPr lang="hu-HU" sz="2200" b="1" i="1" dirty="0">
                <a:solidFill>
                  <a:schemeClr val="tx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1. Csapat: Bodnár Márk, </a:t>
            </a:r>
            <a:r>
              <a:rPr lang="hu-HU" sz="2200" b="1" i="1" dirty="0" err="1">
                <a:solidFill>
                  <a:schemeClr val="tx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Mitró</a:t>
            </a:r>
            <a:r>
              <a:rPr lang="hu-HU" sz="2200" b="1" i="1" dirty="0">
                <a:solidFill>
                  <a:schemeClr val="tx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Norbert, </a:t>
            </a:r>
            <a:r>
              <a:rPr lang="hu-HU" sz="2200" b="1" i="1" dirty="0" err="1">
                <a:solidFill>
                  <a:schemeClr val="tx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Albók</a:t>
            </a:r>
            <a:r>
              <a:rPr lang="hu-HU" sz="2200" b="1" i="1" dirty="0">
                <a:solidFill>
                  <a:schemeClr val="tx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Eszter</a:t>
            </a:r>
          </a:p>
        </p:txBody>
      </p:sp>
      <p:sp>
        <p:nvSpPr>
          <p:cNvPr id="6" name="Alcím 5">
            <a:extLst>
              <a:ext uri="{FF2B5EF4-FFF2-40B4-BE49-F238E27FC236}">
                <a16:creationId xmlns:a16="http://schemas.microsoft.com/office/drawing/2014/main" id="{92DBE049-DFF2-4AC7-B0D1-67634B19C0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991" y="21697"/>
            <a:ext cx="2703575" cy="764110"/>
          </a:xfrm>
        </p:spPr>
        <p:txBody>
          <a:bodyPr/>
          <a:lstStyle/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3371922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8CA766C-7CEF-4EB5-8E76-814D1876E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Ipv6 címzés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2BCF0C2A-7ED8-49FA-A4C9-92AC5B5AF7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16F8EEBF-AD36-455F-A9ED-E06CEE241F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12" y="1666303"/>
            <a:ext cx="3621338" cy="134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2380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Csoport 173">
            <a:extLst>
              <a:ext uri="{FF2B5EF4-FFF2-40B4-BE49-F238E27FC236}">
                <a16:creationId xmlns:a16="http://schemas.microsoft.com/office/drawing/2014/main" id="{8E1DDAD8-1D10-4640-A034-BE90015E3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75" name="Téglalap 174">
              <a:extLst>
                <a:ext uri="{FF2B5EF4-FFF2-40B4-BE49-F238E27FC236}">
                  <a16:creationId xmlns:a16="http://schemas.microsoft.com/office/drawing/2014/main" id="{52FE7688-721D-4A97-B007-BDE056094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hu-HU" dirty="0"/>
            </a:p>
          </p:txBody>
        </p:sp>
        <p:pic>
          <p:nvPicPr>
            <p:cNvPr id="176" name="Kép 2">
              <a:extLst>
                <a:ext uri="{FF2B5EF4-FFF2-40B4-BE49-F238E27FC236}">
                  <a16:creationId xmlns:a16="http://schemas.microsoft.com/office/drawing/2014/main" id="{9E73A810-8571-4A9D-A3CB-336933AB4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 xmlns:a16="http://schemas.microsoft.com/office/drawing/2014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Kép 3" descr="áramkör közelképe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30000"/>
          </a:blip>
          <a:srcRect l="17220" r="9210" b="-1"/>
          <a:stretch/>
        </p:blipFill>
        <p:spPr>
          <a:xfrm>
            <a:off x="-1" y="10"/>
            <a:ext cx="7558541" cy="6857990"/>
          </a:xfrm>
          <a:prstGeom prst="rect">
            <a:avLst/>
          </a:prstGeom>
        </p:spPr>
      </p:pic>
      <p:grpSp>
        <p:nvGrpSpPr>
          <p:cNvPr id="178" name="Csoport 177">
            <a:extLst>
              <a:ext uri="{FF2B5EF4-FFF2-40B4-BE49-F238E27FC236}">
                <a16:creationId xmlns:a16="http://schemas.microsoft.com/office/drawing/2014/main" id="{FD642FB6-2808-4BC5-AE0B-7302C24B7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79" name="Téglalap 178">
              <a:extLst>
                <a:ext uri="{FF2B5EF4-FFF2-40B4-BE49-F238E27FC236}">
                  <a16:creationId xmlns:a16="http://schemas.microsoft.com/office/drawing/2014/main" id="{0B0B8F04-D9A7-48E5-A29C-51A66B59D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0" name="Szabadkézi sokszög 6">
              <a:extLst>
                <a:ext uri="{FF2B5EF4-FFF2-40B4-BE49-F238E27FC236}">
                  <a16:creationId xmlns:a16="http://schemas.microsoft.com/office/drawing/2014/main" id="{D6D18883-6BFF-42BB-8088-FCCF83F9C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1" name="Szabadkézi sokszög 7">
              <a:extLst>
                <a:ext uri="{FF2B5EF4-FFF2-40B4-BE49-F238E27FC236}">
                  <a16:creationId xmlns:a16="http://schemas.microsoft.com/office/drawing/2014/main" id="{1D0FEFB3-A009-4D0F-9107-C0B17786F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2" name="Téglalap 181">
              <a:extLst>
                <a:ext uri="{FF2B5EF4-FFF2-40B4-BE49-F238E27FC236}">
                  <a16:creationId xmlns:a16="http://schemas.microsoft.com/office/drawing/2014/main" id="{78E86C7F-B981-4448-8A1A-856F7124F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3" name="Szabadkézi sokszög 9">
              <a:extLst>
                <a:ext uri="{FF2B5EF4-FFF2-40B4-BE49-F238E27FC236}">
                  <a16:creationId xmlns:a16="http://schemas.microsoft.com/office/drawing/2014/main" id="{4C6CFFD9-BA00-4184-8310-5FC955095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4" name="Szabadkézi sokszög 10">
              <a:extLst>
                <a:ext uri="{FF2B5EF4-FFF2-40B4-BE49-F238E27FC236}">
                  <a16:creationId xmlns:a16="http://schemas.microsoft.com/office/drawing/2014/main" id="{A1892DF3-4848-496C-8664-DFD32EE250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5" name="Szabadkézi sokszög 11">
              <a:extLst>
                <a:ext uri="{FF2B5EF4-FFF2-40B4-BE49-F238E27FC236}">
                  <a16:creationId xmlns:a16="http://schemas.microsoft.com/office/drawing/2014/main" id="{D6DB8C30-651E-4D8F-A70C-163FC5842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6" name="Szabadkézi sokszög 12">
              <a:extLst>
                <a:ext uri="{FF2B5EF4-FFF2-40B4-BE49-F238E27FC236}">
                  <a16:creationId xmlns:a16="http://schemas.microsoft.com/office/drawing/2014/main" id="{563DFB81-F969-4F44-BA6C-634795642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7" name="Szabadkézi sokszög 13">
              <a:extLst>
                <a:ext uri="{FF2B5EF4-FFF2-40B4-BE49-F238E27FC236}">
                  <a16:creationId xmlns:a16="http://schemas.microsoft.com/office/drawing/2014/main" id="{8E5DE346-AFCA-40DA-B5E2-93A86EA54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8" name="Szabadkézi sokszög 14">
              <a:extLst>
                <a:ext uri="{FF2B5EF4-FFF2-40B4-BE49-F238E27FC236}">
                  <a16:creationId xmlns:a16="http://schemas.microsoft.com/office/drawing/2014/main" id="{77A34306-2AE8-43D0-9686-E97B3B53F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9" name="Szabadkézi sokszög 15">
              <a:extLst>
                <a:ext uri="{FF2B5EF4-FFF2-40B4-BE49-F238E27FC236}">
                  <a16:creationId xmlns:a16="http://schemas.microsoft.com/office/drawing/2014/main" id="{B9CC10F0-FFCD-4CB9-AF4C-22722D20B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0" name="Szabadkézi sokszög 16">
              <a:extLst>
                <a:ext uri="{FF2B5EF4-FFF2-40B4-BE49-F238E27FC236}">
                  <a16:creationId xmlns:a16="http://schemas.microsoft.com/office/drawing/2014/main" id="{2A6B0E38-C962-4491-BFDA-75378B4D67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1" name="Szabadkézi sokszög 17">
              <a:extLst>
                <a:ext uri="{FF2B5EF4-FFF2-40B4-BE49-F238E27FC236}">
                  <a16:creationId xmlns:a16="http://schemas.microsoft.com/office/drawing/2014/main" id="{655F640B-8407-487C-8696-F47451478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2" name="Szabadkézi sokszög 18">
              <a:extLst>
                <a:ext uri="{FF2B5EF4-FFF2-40B4-BE49-F238E27FC236}">
                  <a16:creationId xmlns:a16="http://schemas.microsoft.com/office/drawing/2014/main" id="{FAB4F099-4FF6-4410-A5B9-2A5355719C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3" name="Szabadkézi sokszög 19">
              <a:extLst>
                <a:ext uri="{FF2B5EF4-FFF2-40B4-BE49-F238E27FC236}">
                  <a16:creationId xmlns:a16="http://schemas.microsoft.com/office/drawing/2014/main" id="{6FE80B6E-3DA9-4304-9925-12E578C4E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4" name="Szabadkézi sokszög 20">
              <a:extLst>
                <a:ext uri="{FF2B5EF4-FFF2-40B4-BE49-F238E27FC236}">
                  <a16:creationId xmlns:a16="http://schemas.microsoft.com/office/drawing/2014/main" id="{67D1CB75-0CBA-4E13-924C-21F221D7BF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5" name="Szabadkézi sokszög 21">
              <a:extLst>
                <a:ext uri="{FF2B5EF4-FFF2-40B4-BE49-F238E27FC236}">
                  <a16:creationId xmlns:a16="http://schemas.microsoft.com/office/drawing/2014/main" id="{F2CC783B-FA45-4777-A76A-982B285C7C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6" name="Szabadkézi sokszög 22">
              <a:extLst>
                <a:ext uri="{FF2B5EF4-FFF2-40B4-BE49-F238E27FC236}">
                  <a16:creationId xmlns:a16="http://schemas.microsoft.com/office/drawing/2014/main" id="{D68F4DD3-D736-4B78-972E-F5128CFBE7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7" name="Szabadkézi sokszög 23">
              <a:extLst>
                <a:ext uri="{FF2B5EF4-FFF2-40B4-BE49-F238E27FC236}">
                  <a16:creationId xmlns:a16="http://schemas.microsoft.com/office/drawing/2014/main" id="{B14AF103-15B3-4796-A71A-297D37E17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8" name="Szabadkézi sokszög 24">
              <a:extLst>
                <a:ext uri="{FF2B5EF4-FFF2-40B4-BE49-F238E27FC236}">
                  <a16:creationId xmlns:a16="http://schemas.microsoft.com/office/drawing/2014/main" id="{B0B240FB-0453-4B6F-9F9B-C2C3305AC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9" name="Szabadkézi sokszög 25">
              <a:extLst>
                <a:ext uri="{FF2B5EF4-FFF2-40B4-BE49-F238E27FC236}">
                  <a16:creationId xmlns:a16="http://schemas.microsoft.com/office/drawing/2014/main" id="{EBBBDCEE-433E-40F3-B49D-375CB162A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0" name="Szabadkézi sokszög 26">
              <a:extLst>
                <a:ext uri="{FF2B5EF4-FFF2-40B4-BE49-F238E27FC236}">
                  <a16:creationId xmlns:a16="http://schemas.microsoft.com/office/drawing/2014/main" id="{09B123C6-141E-4A37-B5A7-27E7764FA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1" name="Szabadkézi sokszög 27">
              <a:extLst>
                <a:ext uri="{FF2B5EF4-FFF2-40B4-BE49-F238E27FC236}">
                  <a16:creationId xmlns:a16="http://schemas.microsoft.com/office/drawing/2014/main" id="{1FA1F521-36A1-49FF-84A7-229E8970F7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2" name="Szabadkézi sokszög 28">
              <a:extLst>
                <a:ext uri="{FF2B5EF4-FFF2-40B4-BE49-F238E27FC236}">
                  <a16:creationId xmlns:a16="http://schemas.microsoft.com/office/drawing/2014/main" id="{DE512F89-D901-4487-A42C-02345EC5FC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3" name="Szabadkézi sokszög 29">
              <a:extLst>
                <a:ext uri="{FF2B5EF4-FFF2-40B4-BE49-F238E27FC236}">
                  <a16:creationId xmlns:a16="http://schemas.microsoft.com/office/drawing/2014/main" id="{ED3ED0E5-3226-4B78-B3EA-C591824B8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4" name="Szabadkézi sokszög 30">
              <a:extLst>
                <a:ext uri="{FF2B5EF4-FFF2-40B4-BE49-F238E27FC236}">
                  <a16:creationId xmlns:a16="http://schemas.microsoft.com/office/drawing/2014/main" id="{9CBB1F68-B6DE-4ECF-B20F-328F9811E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5" name="Szabadkézi sokszög 31">
              <a:extLst>
                <a:ext uri="{FF2B5EF4-FFF2-40B4-BE49-F238E27FC236}">
                  <a16:creationId xmlns:a16="http://schemas.microsoft.com/office/drawing/2014/main" id="{A566C551-9523-4D97-A8CF-5C91F436C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6" name="Szabadkézi sokszög 32">
              <a:extLst>
                <a:ext uri="{FF2B5EF4-FFF2-40B4-BE49-F238E27FC236}">
                  <a16:creationId xmlns:a16="http://schemas.microsoft.com/office/drawing/2014/main" id="{9E166BA0-9268-4419-9332-2D30C21239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7" name="Téglalap 206">
              <a:extLst>
                <a:ext uri="{FF2B5EF4-FFF2-40B4-BE49-F238E27FC236}">
                  <a16:creationId xmlns:a16="http://schemas.microsoft.com/office/drawing/2014/main" id="{B700C031-AA54-4DC7-B8A2-2569B3FA6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8" name="Szabadkézi sokszög 34">
              <a:extLst>
                <a:ext uri="{FF2B5EF4-FFF2-40B4-BE49-F238E27FC236}">
                  <a16:creationId xmlns:a16="http://schemas.microsoft.com/office/drawing/2014/main" id="{03045EC8-ECC8-473F-8786-DE266F05B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9" name="Szabadkézi sokszög 35">
              <a:extLst>
                <a:ext uri="{FF2B5EF4-FFF2-40B4-BE49-F238E27FC236}">
                  <a16:creationId xmlns:a16="http://schemas.microsoft.com/office/drawing/2014/main" id="{9337EBA2-5088-4A44-8C0B-A6EE78989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0" name="Szabadkézi sokszög 36">
              <a:extLst>
                <a:ext uri="{FF2B5EF4-FFF2-40B4-BE49-F238E27FC236}">
                  <a16:creationId xmlns:a16="http://schemas.microsoft.com/office/drawing/2014/main" id="{3486A705-2593-45C9-A13E-8E2FB7C35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1" name="Szabadkézi sokszög 37">
              <a:extLst>
                <a:ext uri="{FF2B5EF4-FFF2-40B4-BE49-F238E27FC236}">
                  <a16:creationId xmlns:a16="http://schemas.microsoft.com/office/drawing/2014/main" id="{F357321C-6DEE-4D02-A997-75E47EE0E0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2" name="Szabadkézi sokszög 38">
              <a:extLst>
                <a:ext uri="{FF2B5EF4-FFF2-40B4-BE49-F238E27FC236}">
                  <a16:creationId xmlns:a16="http://schemas.microsoft.com/office/drawing/2014/main" id="{D0B8F87F-3530-4BCD-A8E5-C1B83707B5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3" name="Szabadkézi sokszög 39">
              <a:extLst>
                <a:ext uri="{FF2B5EF4-FFF2-40B4-BE49-F238E27FC236}">
                  <a16:creationId xmlns:a16="http://schemas.microsoft.com/office/drawing/2014/main" id="{5BE86BA3-AB0E-4F70-A552-0D9EB9E98E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4" name="Szabadkézi sokszög 40">
              <a:extLst>
                <a:ext uri="{FF2B5EF4-FFF2-40B4-BE49-F238E27FC236}">
                  <a16:creationId xmlns:a16="http://schemas.microsoft.com/office/drawing/2014/main" id="{DF5FE773-B9AE-4A3F-8EDC-165CE579BD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5" name="Szabadkézi sokszög 41">
              <a:extLst>
                <a:ext uri="{FF2B5EF4-FFF2-40B4-BE49-F238E27FC236}">
                  <a16:creationId xmlns:a16="http://schemas.microsoft.com/office/drawing/2014/main" id="{4A03D7BE-B358-4F8B-85EA-65E0CBF2D1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6" name="Szabadkézi sokszög 42">
              <a:extLst>
                <a:ext uri="{FF2B5EF4-FFF2-40B4-BE49-F238E27FC236}">
                  <a16:creationId xmlns:a16="http://schemas.microsoft.com/office/drawing/2014/main" id="{A6548877-0957-435B-A419-389A278E5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7" name="Szabadkézi sokszög 43">
              <a:extLst>
                <a:ext uri="{FF2B5EF4-FFF2-40B4-BE49-F238E27FC236}">
                  <a16:creationId xmlns:a16="http://schemas.microsoft.com/office/drawing/2014/main" id="{B2D5EA95-9E60-468A-8DA1-40F05C9BDA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8" name="Szabadkézi sokszög 44">
              <a:extLst>
                <a:ext uri="{FF2B5EF4-FFF2-40B4-BE49-F238E27FC236}">
                  <a16:creationId xmlns:a16="http://schemas.microsoft.com/office/drawing/2014/main" id="{C9B409CE-11E5-40D1-8C9B-86614EAE2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9" name="Téglalap 218">
              <a:extLst>
                <a:ext uri="{FF2B5EF4-FFF2-40B4-BE49-F238E27FC236}">
                  <a16:creationId xmlns:a16="http://schemas.microsoft.com/office/drawing/2014/main" id="{9E594AF5-DB50-4227-AC2F-10EE5233C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0" name="Szabadkézi sokszög 46">
              <a:extLst>
                <a:ext uri="{FF2B5EF4-FFF2-40B4-BE49-F238E27FC236}">
                  <a16:creationId xmlns:a16="http://schemas.microsoft.com/office/drawing/2014/main" id="{9335DCAF-74A2-4994-B5BF-1C079A40A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1" name="Szabadkézi sokszög 47">
              <a:extLst>
                <a:ext uri="{FF2B5EF4-FFF2-40B4-BE49-F238E27FC236}">
                  <a16:creationId xmlns:a16="http://schemas.microsoft.com/office/drawing/2014/main" id="{1DC8E1A2-0C6B-4BA9-85F4-3645AED5DE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2" name="Szabadkézi sokszög 48">
              <a:extLst>
                <a:ext uri="{FF2B5EF4-FFF2-40B4-BE49-F238E27FC236}">
                  <a16:creationId xmlns:a16="http://schemas.microsoft.com/office/drawing/2014/main" id="{28F38DE0-3BEE-441A-8212-E77DA2328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3" name="Szabadkézi sokszög 49">
              <a:extLst>
                <a:ext uri="{FF2B5EF4-FFF2-40B4-BE49-F238E27FC236}">
                  <a16:creationId xmlns:a16="http://schemas.microsoft.com/office/drawing/2014/main" id="{AE81208E-D239-496C-A312-506B0241B3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4" name="Szabadkézi sokszög 50">
              <a:extLst>
                <a:ext uri="{FF2B5EF4-FFF2-40B4-BE49-F238E27FC236}">
                  <a16:creationId xmlns:a16="http://schemas.microsoft.com/office/drawing/2014/main" id="{242FE966-DDA4-4668-B8D6-C4B0D4C78E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5" name="Szabadkézi sokszög 51">
              <a:extLst>
                <a:ext uri="{FF2B5EF4-FFF2-40B4-BE49-F238E27FC236}">
                  <a16:creationId xmlns:a16="http://schemas.microsoft.com/office/drawing/2014/main" id="{FB0A5F60-550F-4025-9DCE-6F42A7C06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6" name="Szabadkézi sokszög 52">
              <a:extLst>
                <a:ext uri="{FF2B5EF4-FFF2-40B4-BE49-F238E27FC236}">
                  <a16:creationId xmlns:a16="http://schemas.microsoft.com/office/drawing/2014/main" id="{D7B61D18-4A61-44C9-A809-40639E8C1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7" name="Szabadkézi sokszög 53">
              <a:extLst>
                <a:ext uri="{FF2B5EF4-FFF2-40B4-BE49-F238E27FC236}">
                  <a16:creationId xmlns:a16="http://schemas.microsoft.com/office/drawing/2014/main" id="{CB26E7EB-DC12-4BA7-B5DE-09EF2C1D0A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8" name="Szabadkézi sokszög 54">
              <a:extLst>
                <a:ext uri="{FF2B5EF4-FFF2-40B4-BE49-F238E27FC236}">
                  <a16:creationId xmlns:a16="http://schemas.microsoft.com/office/drawing/2014/main" id="{921237B4-9D85-4611-851F-5DBD71544A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9" name="Szabadkézi sokszög 55">
              <a:extLst>
                <a:ext uri="{FF2B5EF4-FFF2-40B4-BE49-F238E27FC236}">
                  <a16:creationId xmlns:a16="http://schemas.microsoft.com/office/drawing/2014/main" id="{C91509DE-9FAA-4E84-BCC1-CDDBEA8AC0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0" name="Szabadkézi sokszög 56">
              <a:extLst>
                <a:ext uri="{FF2B5EF4-FFF2-40B4-BE49-F238E27FC236}">
                  <a16:creationId xmlns:a16="http://schemas.microsoft.com/office/drawing/2014/main" id="{C7029B06-6A09-4E46-BA86-F3C66DBDD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1" name="Szabadkézi sokszög 57">
              <a:extLst>
                <a:ext uri="{FF2B5EF4-FFF2-40B4-BE49-F238E27FC236}">
                  <a16:creationId xmlns:a16="http://schemas.microsoft.com/office/drawing/2014/main" id="{FF4ACFBF-D1F2-47B1-B0EB-F08C6508BD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2" name="Szabadkézi sokszög 58">
              <a:extLst>
                <a:ext uri="{FF2B5EF4-FFF2-40B4-BE49-F238E27FC236}">
                  <a16:creationId xmlns:a16="http://schemas.microsoft.com/office/drawing/2014/main" id="{A6FD1991-3A0E-4F63-BAD9-A98C298604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Cím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19" y="618518"/>
            <a:ext cx="3084891" cy="1478570"/>
          </a:xfrm>
        </p:spPr>
        <p:txBody>
          <a:bodyPr rtlCol="0">
            <a:normAutofit/>
          </a:bodyPr>
          <a:lstStyle/>
          <a:p>
            <a:r>
              <a:rPr lang="hu-HU" sz="3200" dirty="0"/>
              <a:t>dhcp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2969" y="2185988"/>
            <a:ext cx="3294441" cy="3605213"/>
          </a:xfrm>
        </p:spPr>
        <p:txBody>
          <a:bodyPr rtlCol="0">
            <a:normAutofit/>
          </a:bodyPr>
          <a:lstStyle/>
          <a:p>
            <a:pPr>
              <a:lnSpc>
                <a:spcPct val="110000"/>
              </a:lnSpc>
            </a:pPr>
            <a:r>
              <a:rPr lang="hu-HU" sz="1600" dirty="0"/>
              <a:t>Dhcp-</a:t>
            </a:r>
            <a:r>
              <a:rPr lang="hu-HU" sz="1600" dirty="0" err="1"/>
              <a:t>nk</a:t>
            </a:r>
            <a:r>
              <a:rPr lang="hu-HU" sz="1600" dirty="0"/>
              <a:t> a Miskolci telephelyen oszt címet minden felhasználónak akinek van hozzáférése a jelszóhoz.</a:t>
            </a:r>
          </a:p>
          <a:p>
            <a:pPr>
              <a:lnSpc>
                <a:spcPct val="110000"/>
              </a:lnSpc>
            </a:pPr>
            <a:r>
              <a:rPr lang="hu-HU" sz="1600" dirty="0"/>
              <a:t>Ez a hálózat 192.168.200.0/24-es címet használ </a:t>
            </a:r>
            <a:r>
              <a:rPr lang="hu-HU" sz="1600" dirty="0" err="1"/>
              <a:t>exklúzívan</a:t>
            </a:r>
            <a:r>
              <a:rPr lang="hu-HU" sz="1600" dirty="0"/>
              <a:t> a Miskolci telephelyhez.</a:t>
            </a:r>
          </a:p>
          <a:p>
            <a:pPr>
              <a:lnSpc>
                <a:spcPct val="110000"/>
              </a:lnSpc>
            </a:pPr>
            <a:endParaRPr lang="hu-HU" sz="1600" dirty="0"/>
          </a:p>
          <a:p>
            <a:pPr rtl="0">
              <a:lnSpc>
                <a:spcPct val="110000"/>
              </a:lnSpc>
            </a:pPr>
            <a:endParaRPr lang="hu-HU" sz="1600" dirty="0"/>
          </a:p>
          <a:p>
            <a:pPr marL="0" indent="0" rtl="0">
              <a:lnSpc>
                <a:spcPct val="110000"/>
              </a:lnSpc>
              <a:buNone/>
            </a:pPr>
            <a:endParaRPr lang="hu-HU" sz="1600" dirty="0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6EADB2EC-BD19-41F6-A170-BCAE1DCB89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48996" y="1983213"/>
            <a:ext cx="5484536" cy="2869349"/>
          </a:xfrm>
          <a:prstGeom prst="rect">
            <a:avLst/>
          </a:prstGeom>
          <a:effectLst>
            <a:outerShdw blurRad="50800" dist="38100" dir="2700000" sx="102000" sy="102000" algn="tl" rotWithShape="0">
              <a:prstClr val="black">
                <a:alpha val="15000"/>
              </a:prstClr>
            </a:outerShdw>
            <a:softEdge rad="38100"/>
          </a:effectLst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27448CCC-E655-4702-9B2E-1BEC7D53F1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72877" y="1591876"/>
            <a:ext cx="1424894" cy="52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2761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8CA766C-7CEF-4EB5-8E76-814D1876E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acl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2BCF0C2A-7ED8-49FA-A4C9-92AC5B5AF7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3BD1285D-8956-4A98-8CC6-D8424B98D8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12" y="1639670"/>
            <a:ext cx="3621338" cy="134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4232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8CA766C-7CEF-4EB5-8E76-814D1876E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ospf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2BCF0C2A-7ED8-49FA-A4C9-92AC5B5AF7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9496" y="1793288"/>
            <a:ext cx="11540970" cy="476730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hu-HU" dirty="0"/>
              <a:t>4 darab hálózatunk van: </a:t>
            </a:r>
          </a:p>
          <a:p>
            <a:r>
              <a:rPr lang="hu-HU" dirty="0"/>
              <a:t>192.168.198.0, </a:t>
            </a:r>
          </a:p>
          <a:p>
            <a:r>
              <a:rPr lang="hu-HU" dirty="0"/>
              <a:t>192.168.199.0, </a:t>
            </a:r>
          </a:p>
          <a:p>
            <a:r>
              <a:rPr lang="hu-HU" dirty="0"/>
              <a:t>192.168.200.0, </a:t>
            </a:r>
          </a:p>
          <a:p>
            <a:r>
              <a:rPr lang="hu-HU" dirty="0"/>
              <a:t>20.20.20.0</a:t>
            </a:r>
          </a:p>
          <a:p>
            <a:pPr marL="0" indent="0">
              <a:buNone/>
            </a:pPr>
            <a:r>
              <a:rPr lang="hu-HU" dirty="0"/>
              <a:t>Ebből kettő fel van osztva:</a:t>
            </a:r>
          </a:p>
          <a:p>
            <a:r>
              <a:rPr lang="hu-HU" dirty="0"/>
              <a:t>192.168.198.0, 192.168.198.64, 192.168.198.128, 192.168.198.192, </a:t>
            </a:r>
          </a:p>
          <a:p>
            <a:r>
              <a:rPr lang="hu-HU" dirty="0"/>
              <a:t>192.168.199.0, 192.168.199.128</a:t>
            </a:r>
          </a:p>
          <a:p>
            <a:endParaRPr lang="hu-HU" dirty="0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1CA43474-3738-466D-9379-8A35D2533D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13" y="1568649"/>
            <a:ext cx="3621338" cy="134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7665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8CA766C-7CEF-4EB5-8E76-814D1876E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hsrp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2BCF0C2A-7ED8-49FA-A4C9-92AC5B5AF7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GYŐRR1 és GYŐRR2 között van a HSRP protokollunk, az aktív </a:t>
            </a:r>
            <a:r>
              <a:rPr lang="hu-HU" dirty="0" err="1"/>
              <a:t>route</a:t>
            </a:r>
            <a:r>
              <a:rPr lang="hu-HU" dirty="0"/>
              <a:t> a GYŐRR1a </a:t>
            </a:r>
            <a:r>
              <a:rPr lang="hu-HU" dirty="0" err="1"/>
              <a:t>standby</a:t>
            </a:r>
            <a:r>
              <a:rPr lang="hu-HU" dirty="0"/>
              <a:t> (azaz passzív), és tartalék a GYŐRR2.</a:t>
            </a:r>
          </a:p>
          <a:p>
            <a:endParaRPr lang="hu-HU" dirty="0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4F8E7CB4-CE0F-486B-9769-B51D3E58D4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12" y="1613037"/>
            <a:ext cx="3621338" cy="134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4204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8CA766C-7CEF-4EB5-8E76-814D1876E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etherchannel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2BCF0C2A-7ED8-49FA-A4C9-92AC5B5AF7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Egy szimpla összefogott kapcsolat két </a:t>
            </a:r>
            <a:r>
              <a:rPr lang="hu-HU" dirty="0" err="1"/>
              <a:t>switch</a:t>
            </a:r>
            <a:r>
              <a:rPr lang="hu-HU" dirty="0"/>
              <a:t> között.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DFE665F5-C751-4411-B442-F1844F4332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12" y="1568648"/>
            <a:ext cx="3621338" cy="134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233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Csoport 173">
            <a:extLst>
              <a:ext uri="{FF2B5EF4-FFF2-40B4-BE49-F238E27FC236}">
                <a16:creationId xmlns:a16="http://schemas.microsoft.com/office/drawing/2014/main" id="{8E1DDAD8-1D10-4640-A034-BE90015E3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75" name="Téglalap 174">
              <a:extLst>
                <a:ext uri="{FF2B5EF4-FFF2-40B4-BE49-F238E27FC236}">
                  <a16:creationId xmlns:a16="http://schemas.microsoft.com/office/drawing/2014/main" id="{52FE7688-721D-4A97-B007-BDE056094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hu-HU" dirty="0"/>
            </a:p>
          </p:txBody>
        </p:sp>
        <p:pic>
          <p:nvPicPr>
            <p:cNvPr id="176" name="Kép 2">
              <a:extLst>
                <a:ext uri="{FF2B5EF4-FFF2-40B4-BE49-F238E27FC236}">
                  <a16:creationId xmlns:a16="http://schemas.microsoft.com/office/drawing/2014/main" id="{9E73A810-8571-4A9D-A3CB-336933AB4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 xmlns:a16="http://schemas.microsoft.com/office/drawing/2014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Kép 3" descr="áramkör közelképe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30000"/>
          </a:blip>
          <a:srcRect l="17220" r="9210" b="-1"/>
          <a:stretch/>
        </p:blipFill>
        <p:spPr>
          <a:xfrm>
            <a:off x="-5597" y="10"/>
            <a:ext cx="7558541" cy="6857990"/>
          </a:xfrm>
          <a:prstGeom prst="rect">
            <a:avLst/>
          </a:prstGeom>
        </p:spPr>
      </p:pic>
      <p:grpSp>
        <p:nvGrpSpPr>
          <p:cNvPr id="178" name="Csoport 177">
            <a:extLst>
              <a:ext uri="{FF2B5EF4-FFF2-40B4-BE49-F238E27FC236}">
                <a16:creationId xmlns:a16="http://schemas.microsoft.com/office/drawing/2014/main" id="{FD642FB6-2808-4BC5-AE0B-7302C24B7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79" name="Téglalap 178">
              <a:extLst>
                <a:ext uri="{FF2B5EF4-FFF2-40B4-BE49-F238E27FC236}">
                  <a16:creationId xmlns:a16="http://schemas.microsoft.com/office/drawing/2014/main" id="{0B0B8F04-D9A7-48E5-A29C-51A66B59D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0" name="Szabadkézi sokszög 6">
              <a:extLst>
                <a:ext uri="{FF2B5EF4-FFF2-40B4-BE49-F238E27FC236}">
                  <a16:creationId xmlns:a16="http://schemas.microsoft.com/office/drawing/2014/main" id="{D6D18883-6BFF-42BB-8088-FCCF83F9C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1" name="Szabadkézi sokszög 7">
              <a:extLst>
                <a:ext uri="{FF2B5EF4-FFF2-40B4-BE49-F238E27FC236}">
                  <a16:creationId xmlns:a16="http://schemas.microsoft.com/office/drawing/2014/main" id="{1D0FEFB3-A009-4D0F-9107-C0B17786F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2" name="Téglalap 181">
              <a:extLst>
                <a:ext uri="{FF2B5EF4-FFF2-40B4-BE49-F238E27FC236}">
                  <a16:creationId xmlns:a16="http://schemas.microsoft.com/office/drawing/2014/main" id="{78E86C7F-B981-4448-8A1A-856F7124F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3" name="Szabadkézi sokszög 9">
              <a:extLst>
                <a:ext uri="{FF2B5EF4-FFF2-40B4-BE49-F238E27FC236}">
                  <a16:creationId xmlns:a16="http://schemas.microsoft.com/office/drawing/2014/main" id="{4C6CFFD9-BA00-4184-8310-5FC955095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4" name="Szabadkézi sokszög 10">
              <a:extLst>
                <a:ext uri="{FF2B5EF4-FFF2-40B4-BE49-F238E27FC236}">
                  <a16:creationId xmlns:a16="http://schemas.microsoft.com/office/drawing/2014/main" id="{A1892DF3-4848-496C-8664-DFD32EE250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5" name="Szabadkézi sokszög 11">
              <a:extLst>
                <a:ext uri="{FF2B5EF4-FFF2-40B4-BE49-F238E27FC236}">
                  <a16:creationId xmlns:a16="http://schemas.microsoft.com/office/drawing/2014/main" id="{D6DB8C30-651E-4D8F-A70C-163FC5842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6" name="Szabadkézi sokszög 12">
              <a:extLst>
                <a:ext uri="{FF2B5EF4-FFF2-40B4-BE49-F238E27FC236}">
                  <a16:creationId xmlns:a16="http://schemas.microsoft.com/office/drawing/2014/main" id="{563DFB81-F969-4F44-BA6C-634795642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7" name="Szabadkézi sokszög 13">
              <a:extLst>
                <a:ext uri="{FF2B5EF4-FFF2-40B4-BE49-F238E27FC236}">
                  <a16:creationId xmlns:a16="http://schemas.microsoft.com/office/drawing/2014/main" id="{8E5DE346-AFCA-40DA-B5E2-93A86EA54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8" name="Szabadkézi sokszög 14">
              <a:extLst>
                <a:ext uri="{FF2B5EF4-FFF2-40B4-BE49-F238E27FC236}">
                  <a16:creationId xmlns:a16="http://schemas.microsoft.com/office/drawing/2014/main" id="{77A34306-2AE8-43D0-9686-E97B3B53F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9" name="Szabadkézi sokszög 15">
              <a:extLst>
                <a:ext uri="{FF2B5EF4-FFF2-40B4-BE49-F238E27FC236}">
                  <a16:creationId xmlns:a16="http://schemas.microsoft.com/office/drawing/2014/main" id="{B9CC10F0-FFCD-4CB9-AF4C-22722D20B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0" name="Szabadkézi sokszög 16">
              <a:extLst>
                <a:ext uri="{FF2B5EF4-FFF2-40B4-BE49-F238E27FC236}">
                  <a16:creationId xmlns:a16="http://schemas.microsoft.com/office/drawing/2014/main" id="{2A6B0E38-C962-4491-BFDA-75378B4D67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1" name="Szabadkézi sokszög 17">
              <a:extLst>
                <a:ext uri="{FF2B5EF4-FFF2-40B4-BE49-F238E27FC236}">
                  <a16:creationId xmlns:a16="http://schemas.microsoft.com/office/drawing/2014/main" id="{655F640B-8407-487C-8696-F47451478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2" name="Szabadkézi sokszög 18">
              <a:extLst>
                <a:ext uri="{FF2B5EF4-FFF2-40B4-BE49-F238E27FC236}">
                  <a16:creationId xmlns:a16="http://schemas.microsoft.com/office/drawing/2014/main" id="{FAB4F099-4FF6-4410-A5B9-2A5355719C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3" name="Szabadkézi sokszög 19">
              <a:extLst>
                <a:ext uri="{FF2B5EF4-FFF2-40B4-BE49-F238E27FC236}">
                  <a16:creationId xmlns:a16="http://schemas.microsoft.com/office/drawing/2014/main" id="{6FE80B6E-3DA9-4304-9925-12E578C4E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4" name="Szabadkézi sokszög 20">
              <a:extLst>
                <a:ext uri="{FF2B5EF4-FFF2-40B4-BE49-F238E27FC236}">
                  <a16:creationId xmlns:a16="http://schemas.microsoft.com/office/drawing/2014/main" id="{67D1CB75-0CBA-4E13-924C-21F221D7BF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5" name="Szabadkézi sokszög 21">
              <a:extLst>
                <a:ext uri="{FF2B5EF4-FFF2-40B4-BE49-F238E27FC236}">
                  <a16:creationId xmlns:a16="http://schemas.microsoft.com/office/drawing/2014/main" id="{F2CC783B-FA45-4777-A76A-982B285C7C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6" name="Szabadkézi sokszög 22">
              <a:extLst>
                <a:ext uri="{FF2B5EF4-FFF2-40B4-BE49-F238E27FC236}">
                  <a16:creationId xmlns:a16="http://schemas.microsoft.com/office/drawing/2014/main" id="{D68F4DD3-D736-4B78-972E-F5128CFBE7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7" name="Szabadkézi sokszög 23">
              <a:extLst>
                <a:ext uri="{FF2B5EF4-FFF2-40B4-BE49-F238E27FC236}">
                  <a16:creationId xmlns:a16="http://schemas.microsoft.com/office/drawing/2014/main" id="{B14AF103-15B3-4796-A71A-297D37E17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8" name="Szabadkézi sokszög 24">
              <a:extLst>
                <a:ext uri="{FF2B5EF4-FFF2-40B4-BE49-F238E27FC236}">
                  <a16:creationId xmlns:a16="http://schemas.microsoft.com/office/drawing/2014/main" id="{B0B240FB-0453-4B6F-9F9B-C2C3305AC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9" name="Szabadkézi sokszög 25">
              <a:extLst>
                <a:ext uri="{FF2B5EF4-FFF2-40B4-BE49-F238E27FC236}">
                  <a16:creationId xmlns:a16="http://schemas.microsoft.com/office/drawing/2014/main" id="{EBBBDCEE-433E-40F3-B49D-375CB162A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0" name="Szabadkézi sokszög 26">
              <a:extLst>
                <a:ext uri="{FF2B5EF4-FFF2-40B4-BE49-F238E27FC236}">
                  <a16:creationId xmlns:a16="http://schemas.microsoft.com/office/drawing/2014/main" id="{09B123C6-141E-4A37-B5A7-27E7764FA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1" name="Szabadkézi sokszög 27">
              <a:extLst>
                <a:ext uri="{FF2B5EF4-FFF2-40B4-BE49-F238E27FC236}">
                  <a16:creationId xmlns:a16="http://schemas.microsoft.com/office/drawing/2014/main" id="{1FA1F521-36A1-49FF-84A7-229E8970F7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2" name="Szabadkézi sokszög 28">
              <a:extLst>
                <a:ext uri="{FF2B5EF4-FFF2-40B4-BE49-F238E27FC236}">
                  <a16:creationId xmlns:a16="http://schemas.microsoft.com/office/drawing/2014/main" id="{DE512F89-D901-4487-A42C-02345EC5FC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3" name="Szabadkézi sokszög 29">
              <a:extLst>
                <a:ext uri="{FF2B5EF4-FFF2-40B4-BE49-F238E27FC236}">
                  <a16:creationId xmlns:a16="http://schemas.microsoft.com/office/drawing/2014/main" id="{ED3ED0E5-3226-4B78-B3EA-C591824B8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4" name="Szabadkézi sokszög 30">
              <a:extLst>
                <a:ext uri="{FF2B5EF4-FFF2-40B4-BE49-F238E27FC236}">
                  <a16:creationId xmlns:a16="http://schemas.microsoft.com/office/drawing/2014/main" id="{9CBB1F68-B6DE-4ECF-B20F-328F9811E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5" name="Szabadkézi sokszög 31">
              <a:extLst>
                <a:ext uri="{FF2B5EF4-FFF2-40B4-BE49-F238E27FC236}">
                  <a16:creationId xmlns:a16="http://schemas.microsoft.com/office/drawing/2014/main" id="{A566C551-9523-4D97-A8CF-5C91F436C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6" name="Szabadkézi sokszög 32">
              <a:extLst>
                <a:ext uri="{FF2B5EF4-FFF2-40B4-BE49-F238E27FC236}">
                  <a16:creationId xmlns:a16="http://schemas.microsoft.com/office/drawing/2014/main" id="{9E166BA0-9268-4419-9332-2D30C21239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7" name="Téglalap 206">
              <a:extLst>
                <a:ext uri="{FF2B5EF4-FFF2-40B4-BE49-F238E27FC236}">
                  <a16:creationId xmlns:a16="http://schemas.microsoft.com/office/drawing/2014/main" id="{B700C031-AA54-4DC7-B8A2-2569B3FA6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8" name="Szabadkézi sokszög 34">
              <a:extLst>
                <a:ext uri="{FF2B5EF4-FFF2-40B4-BE49-F238E27FC236}">
                  <a16:creationId xmlns:a16="http://schemas.microsoft.com/office/drawing/2014/main" id="{03045EC8-ECC8-473F-8786-DE266F05B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9" name="Szabadkézi sokszög 35">
              <a:extLst>
                <a:ext uri="{FF2B5EF4-FFF2-40B4-BE49-F238E27FC236}">
                  <a16:creationId xmlns:a16="http://schemas.microsoft.com/office/drawing/2014/main" id="{9337EBA2-5088-4A44-8C0B-A6EE78989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0" name="Szabadkézi sokszög 36">
              <a:extLst>
                <a:ext uri="{FF2B5EF4-FFF2-40B4-BE49-F238E27FC236}">
                  <a16:creationId xmlns:a16="http://schemas.microsoft.com/office/drawing/2014/main" id="{3486A705-2593-45C9-A13E-8E2FB7C35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1" name="Szabadkézi sokszög 37">
              <a:extLst>
                <a:ext uri="{FF2B5EF4-FFF2-40B4-BE49-F238E27FC236}">
                  <a16:creationId xmlns:a16="http://schemas.microsoft.com/office/drawing/2014/main" id="{F357321C-6DEE-4D02-A997-75E47EE0E0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2" name="Szabadkézi sokszög 38">
              <a:extLst>
                <a:ext uri="{FF2B5EF4-FFF2-40B4-BE49-F238E27FC236}">
                  <a16:creationId xmlns:a16="http://schemas.microsoft.com/office/drawing/2014/main" id="{D0B8F87F-3530-4BCD-A8E5-C1B83707B5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3" name="Szabadkézi sokszög 39">
              <a:extLst>
                <a:ext uri="{FF2B5EF4-FFF2-40B4-BE49-F238E27FC236}">
                  <a16:creationId xmlns:a16="http://schemas.microsoft.com/office/drawing/2014/main" id="{5BE86BA3-AB0E-4F70-A552-0D9EB9E98E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4" name="Szabadkézi sokszög 40">
              <a:extLst>
                <a:ext uri="{FF2B5EF4-FFF2-40B4-BE49-F238E27FC236}">
                  <a16:creationId xmlns:a16="http://schemas.microsoft.com/office/drawing/2014/main" id="{DF5FE773-B9AE-4A3F-8EDC-165CE579BD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5" name="Szabadkézi sokszög 41">
              <a:extLst>
                <a:ext uri="{FF2B5EF4-FFF2-40B4-BE49-F238E27FC236}">
                  <a16:creationId xmlns:a16="http://schemas.microsoft.com/office/drawing/2014/main" id="{4A03D7BE-B358-4F8B-85EA-65E0CBF2D1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6" name="Szabadkézi sokszög 42">
              <a:extLst>
                <a:ext uri="{FF2B5EF4-FFF2-40B4-BE49-F238E27FC236}">
                  <a16:creationId xmlns:a16="http://schemas.microsoft.com/office/drawing/2014/main" id="{A6548877-0957-435B-A419-389A278E5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7" name="Szabadkézi sokszög 43">
              <a:extLst>
                <a:ext uri="{FF2B5EF4-FFF2-40B4-BE49-F238E27FC236}">
                  <a16:creationId xmlns:a16="http://schemas.microsoft.com/office/drawing/2014/main" id="{B2D5EA95-9E60-468A-8DA1-40F05C9BDA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8" name="Szabadkézi sokszög 44">
              <a:extLst>
                <a:ext uri="{FF2B5EF4-FFF2-40B4-BE49-F238E27FC236}">
                  <a16:creationId xmlns:a16="http://schemas.microsoft.com/office/drawing/2014/main" id="{C9B409CE-11E5-40D1-8C9B-86614EAE2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9" name="Téglalap 218">
              <a:extLst>
                <a:ext uri="{FF2B5EF4-FFF2-40B4-BE49-F238E27FC236}">
                  <a16:creationId xmlns:a16="http://schemas.microsoft.com/office/drawing/2014/main" id="{9E594AF5-DB50-4227-AC2F-10EE5233C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0" name="Szabadkézi sokszög 46">
              <a:extLst>
                <a:ext uri="{FF2B5EF4-FFF2-40B4-BE49-F238E27FC236}">
                  <a16:creationId xmlns:a16="http://schemas.microsoft.com/office/drawing/2014/main" id="{9335DCAF-74A2-4994-B5BF-1C079A40A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1" name="Szabadkézi sokszög 47">
              <a:extLst>
                <a:ext uri="{FF2B5EF4-FFF2-40B4-BE49-F238E27FC236}">
                  <a16:creationId xmlns:a16="http://schemas.microsoft.com/office/drawing/2014/main" id="{1DC8E1A2-0C6B-4BA9-85F4-3645AED5DE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2" name="Szabadkézi sokszög 48">
              <a:extLst>
                <a:ext uri="{FF2B5EF4-FFF2-40B4-BE49-F238E27FC236}">
                  <a16:creationId xmlns:a16="http://schemas.microsoft.com/office/drawing/2014/main" id="{28F38DE0-3BEE-441A-8212-E77DA2328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3" name="Szabadkézi sokszög 49">
              <a:extLst>
                <a:ext uri="{FF2B5EF4-FFF2-40B4-BE49-F238E27FC236}">
                  <a16:creationId xmlns:a16="http://schemas.microsoft.com/office/drawing/2014/main" id="{AE81208E-D239-496C-A312-506B0241B3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4" name="Szabadkézi sokszög 50">
              <a:extLst>
                <a:ext uri="{FF2B5EF4-FFF2-40B4-BE49-F238E27FC236}">
                  <a16:creationId xmlns:a16="http://schemas.microsoft.com/office/drawing/2014/main" id="{242FE966-DDA4-4668-B8D6-C4B0D4C78E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5" name="Szabadkézi sokszög 51">
              <a:extLst>
                <a:ext uri="{FF2B5EF4-FFF2-40B4-BE49-F238E27FC236}">
                  <a16:creationId xmlns:a16="http://schemas.microsoft.com/office/drawing/2014/main" id="{FB0A5F60-550F-4025-9DCE-6F42A7C06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6" name="Szabadkézi sokszög 52">
              <a:extLst>
                <a:ext uri="{FF2B5EF4-FFF2-40B4-BE49-F238E27FC236}">
                  <a16:creationId xmlns:a16="http://schemas.microsoft.com/office/drawing/2014/main" id="{D7B61D18-4A61-44C9-A809-40639E8C1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7" name="Szabadkézi sokszög 53">
              <a:extLst>
                <a:ext uri="{FF2B5EF4-FFF2-40B4-BE49-F238E27FC236}">
                  <a16:creationId xmlns:a16="http://schemas.microsoft.com/office/drawing/2014/main" id="{CB26E7EB-DC12-4BA7-B5DE-09EF2C1D0A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8" name="Szabadkézi sokszög 54">
              <a:extLst>
                <a:ext uri="{FF2B5EF4-FFF2-40B4-BE49-F238E27FC236}">
                  <a16:creationId xmlns:a16="http://schemas.microsoft.com/office/drawing/2014/main" id="{921237B4-9D85-4611-851F-5DBD71544A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9" name="Szabadkézi sokszög 55">
              <a:extLst>
                <a:ext uri="{FF2B5EF4-FFF2-40B4-BE49-F238E27FC236}">
                  <a16:creationId xmlns:a16="http://schemas.microsoft.com/office/drawing/2014/main" id="{C91509DE-9FAA-4E84-BCC1-CDDBEA8AC0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0" name="Szabadkézi sokszög 56">
              <a:extLst>
                <a:ext uri="{FF2B5EF4-FFF2-40B4-BE49-F238E27FC236}">
                  <a16:creationId xmlns:a16="http://schemas.microsoft.com/office/drawing/2014/main" id="{C7029B06-6A09-4E46-BA86-F3C66DBDD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1" name="Szabadkézi sokszög 57">
              <a:extLst>
                <a:ext uri="{FF2B5EF4-FFF2-40B4-BE49-F238E27FC236}">
                  <a16:creationId xmlns:a16="http://schemas.microsoft.com/office/drawing/2014/main" id="{FF4ACFBF-D1F2-47B1-B0EB-F08C6508BD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2" name="Szabadkézi sokszög 58">
              <a:extLst>
                <a:ext uri="{FF2B5EF4-FFF2-40B4-BE49-F238E27FC236}">
                  <a16:creationId xmlns:a16="http://schemas.microsoft.com/office/drawing/2014/main" id="{A6FD1991-3A0E-4F63-BAD9-A98C298604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Cím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19" y="618518"/>
            <a:ext cx="3084891" cy="1478570"/>
          </a:xfrm>
        </p:spPr>
        <p:txBody>
          <a:bodyPr rtlCol="0">
            <a:normAutofit/>
          </a:bodyPr>
          <a:lstStyle/>
          <a:p>
            <a:pPr rtl="0"/>
            <a:r>
              <a:rPr lang="hu-HU" sz="3200" dirty="0"/>
              <a:t>Cím </a:t>
            </a:r>
            <a:r>
              <a:rPr lang="hu-HU" sz="3200" dirty="0" err="1"/>
              <a:t>Lorem</a:t>
            </a:r>
            <a:r>
              <a:rPr lang="hu-HU" sz="3200" dirty="0"/>
              <a:t> </a:t>
            </a:r>
            <a:r>
              <a:rPr lang="hu-HU" sz="3200" dirty="0" err="1"/>
              <a:t>Ipsum</a:t>
            </a:r>
            <a:r>
              <a:rPr lang="hu-HU" sz="3200" dirty="0"/>
              <a:t> </a:t>
            </a:r>
            <a:r>
              <a:rPr lang="hu-HU" sz="3200" dirty="0" err="1"/>
              <a:t>dolor</a:t>
            </a:r>
            <a:endParaRPr lang="hu-HU" sz="3200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2969" y="2185988"/>
            <a:ext cx="3294441" cy="3605213"/>
          </a:xfrm>
        </p:spPr>
        <p:txBody>
          <a:bodyPr rtlCol="0">
            <a:normAutofit/>
          </a:bodyPr>
          <a:lstStyle/>
          <a:p>
            <a:pPr rtl="0">
              <a:lnSpc>
                <a:spcPct val="110000"/>
              </a:lnSpc>
            </a:pPr>
            <a:r>
              <a:rPr lang="hu-HU" sz="1600" dirty="0" err="1"/>
              <a:t>Lorem</a:t>
            </a:r>
            <a:r>
              <a:rPr lang="hu-HU" sz="1600" dirty="0"/>
              <a:t> </a:t>
            </a:r>
            <a:r>
              <a:rPr lang="hu-HU" sz="1600" dirty="0" err="1"/>
              <a:t>ipsum</a:t>
            </a:r>
            <a:r>
              <a:rPr lang="hu-HU" sz="1600" dirty="0"/>
              <a:t> </a:t>
            </a:r>
            <a:r>
              <a:rPr lang="hu-HU" sz="1600" dirty="0" err="1"/>
              <a:t>dolor</a:t>
            </a:r>
            <a:r>
              <a:rPr lang="hu-HU" sz="1600" dirty="0"/>
              <a:t> </a:t>
            </a:r>
            <a:r>
              <a:rPr lang="hu-HU" sz="1600" dirty="0" err="1"/>
              <a:t>sit</a:t>
            </a:r>
            <a:r>
              <a:rPr lang="hu-HU" sz="1600" dirty="0"/>
              <a:t> </a:t>
            </a:r>
            <a:r>
              <a:rPr lang="hu-HU" sz="1600" dirty="0" err="1"/>
              <a:t>amet</a:t>
            </a:r>
            <a:r>
              <a:rPr lang="hu-HU" sz="1600" dirty="0"/>
              <a:t>, </a:t>
            </a:r>
            <a:r>
              <a:rPr lang="hu-HU" sz="1600" dirty="0" err="1"/>
              <a:t>consectetuer</a:t>
            </a:r>
            <a:r>
              <a:rPr lang="hu-HU" sz="1600" dirty="0"/>
              <a:t> </a:t>
            </a:r>
            <a:r>
              <a:rPr lang="hu-HU" sz="1600" dirty="0" err="1"/>
              <a:t>adipiscing</a:t>
            </a:r>
            <a:r>
              <a:rPr lang="hu-HU" sz="1600" dirty="0"/>
              <a:t> elit. Maecenas </a:t>
            </a:r>
            <a:r>
              <a:rPr lang="hu-HU" sz="1600" dirty="0" err="1"/>
              <a:t>porttitor</a:t>
            </a:r>
            <a:r>
              <a:rPr lang="hu-HU" sz="1600" dirty="0"/>
              <a:t> </a:t>
            </a:r>
            <a:r>
              <a:rPr lang="hu-HU" sz="1600" dirty="0" err="1"/>
              <a:t>congue</a:t>
            </a:r>
            <a:r>
              <a:rPr lang="hu-HU" sz="1600" dirty="0"/>
              <a:t> </a:t>
            </a:r>
            <a:r>
              <a:rPr lang="hu-HU" sz="1600" dirty="0" err="1"/>
              <a:t>massa</a:t>
            </a:r>
            <a:r>
              <a:rPr lang="hu-HU" sz="1600" dirty="0"/>
              <a:t>. </a:t>
            </a:r>
          </a:p>
          <a:p>
            <a:pPr rtl="0">
              <a:lnSpc>
                <a:spcPct val="110000"/>
              </a:lnSpc>
            </a:pPr>
            <a:r>
              <a:rPr lang="hu-HU" sz="1600" dirty="0" err="1"/>
              <a:t>Nunc</a:t>
            </a:r>
            <a:r>
              <a:rPr lang="hu-HU" sz="1600" dirty="0"/>
              <a:t> </a:t>
            </a:r>
            <a:r>
              <a:rPr lang="hu-HU" sz="1600" dirty="0" err="1"/>
              <a:t>viverra</a:t>
            </a:r>
            <a:r>
              <a:rPr lang="hu-HU" sz="1600" dirty="0"/>
              <a:t> </a:t>
            </a:r>
            <a:r>
              <a:rPr lang="hu-HU" sz="1600" dirty="0" err="1"/>
              <a:t>imperdiet</a:t>
            </a:r>
            <a:r>
              <a:rPr lang="hu-HU" sz="1600" dirty="0"/>
              <a:t> </a:t>
            </a:r>
            <a:r>
              <a:rPr lang="hu-HU" sz="1600" dirty="0" err="1"/>
              <a:t>enim</a:t>
            </a:r>
            <a:r>
              <a:rPr lang="hu-HU" sz="1600" dirty="0"/>
              <a:t>. </a:t>
            </a:r>
            <a:r>
              <a:rPr lang="hu-HU" sz="1600" dirty="0" err="1"/>
              <a:t>Fusce</a:t>
            </a:r>
            <a:r>
              <a:rPr lang="hu-HU" sz="1600" dirty="0"/>
              <a:t> est. </a:t>
            </a:r>
            <a:r>
              <a:rPr lang="hu-HU" sz="1600" dirty="0" err="1"/>
              <a:t>Vivamus</a:t>
            </a:r>
            <a:r>
              <a:rPr lang="hu-HU" sz="1600" dirty="0"/>
              <a:t> a </a:t>
            </a:r>
            <a:r>
              <a:rPr lang="hu-HU" sz="1600" dirty="0" err="1"/>
              <a:t>tellus</a:t>
            </a:r>
            <a:r>
              <a:rPr lang="hu-HU" sz="1600" dirty="0"/>
              <a:t>.</a:t>
            </a:r>
          </a:p>
          <a:p>
            <a:pPr rtl="0">
              <a:lnSpc>
                <a:spcPct val="110000"/>
              </a:lnSpc>
            </a:pPr>
            <a:r>
              <a:rPr lang="hu-HU" sz="1600" dirty="0" err="1"/>
              <a:t>Pellentesque</a:t>
            </a:r>
            <a:r>
              <a:rPr lang="hu-HU" sz="1600" dirty="0"/>
              <a:t> habitant </a:t>
            </a:r>
            <a:r>
              <a:rPr lang="hu-HU" sz="1600" dirty="0" err="1"/>
              <a:t>morbi</a:t>
            </a:r>
            <a:r>
              <a:rPr lang="hu-HU" sz="1600" dirty="0"/>
              <a:t> </a:t>
            </a:r>
            <a:r>
              <a:rPr lang="hu-HU" sz="1600" dirty="0" err="1"/>
              <a:t>tristique</a:t>
            </a:r>
            <a:r>
              <a:rPr lang="hu-HU" sz="1600" dirty="0"/>
              <a:t> </a:t>
            </a:r>
            <a:r>
              <a:rPr lang="hu-HU" sz="1600" dirty="0" err="1"/>
              <a:t>senectus</a:t>
            </a:r>
            <a:r>
              <a:rPr lang="hu-HU" sz="1600" dirty="0"/>
              <a:t> et </a:t>
            </a:r>
            <a:r>
              <a:rPr lang="hu-HU" sz="1600" dirty="0" err="1"/>
              <a:t>netus</a:t>
            </a:r>
            <a:r>
              <a:rPr lang="hu-HU" sz="1600" dirty="0"/>
              <a:t> et </a:t>
            </a:r>
            <a:r>
              <a:rPr lang="hu-HU" sz="1600" dirty="0" err="1"/>
              <a:t>malesuada</a:t>
            </a:r>
            <a:r>
              <a:rPr lang="hu-HU" sz="1600" dirty="0"/>
              <a:t> </a:t>
            </a:r>
            <a:r>
              <a:rPr lang="hu-HU" sz="1600" dirty="0" err="1"/>
              <a:t>fames</a:t>
            </a:r>
            <a:r>
              <a:rPr lang="hu-HU" sz="1600" dirty="0"/>
              <a:t> </a:t>
            </a:r>
            <a:r>
              <a:rPr lang="hu-HU" sz="1600" dirty="0" err="1"/>
              <a:t>ac</a:t>
            </a:r>
            <a:r>
              <a:rPr lang="hu-HU" sz="1600" dirty="0"/>
              <a:t> turpis </a:t>
            </a:r>
            <a:r>
              <a:rPr lang="hu-HU" sz="1600" dirty="0" err="1"/>
              <a:t>egestas</a:t>
            </a:r>
            <a:r>
              <a:rPr lang="hu-HU" sz="1600" dirty="0"/>
              <a:t>. 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0A444B87-BFF9-44C6-B66D-DD4574CF70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62517" y="1816101"/>
            <a:ext cx="3621338" cy="134124"/>
          </a:xfrm>
          <a:prstGeom prst="rect">
            <a:avLst/>
          </a:prstGeom>
        </p:spPr>
      </p:pic>
      <p:sp>
        <p:nvSpPr>
          <p:cNvPr id="6" name="Szövegdoboz 5">
            <a:extLst>
              <a:ext uri="{FF2B5EF4-FFF2-40B4-BE49-F238E27FC236}">
                <a16:creationId xmlns:a16="http://schemas.microsoft.com/office/drawing/2014/main" id="{604C049D-7A6A-45AD-83C3-49E25F2CB739}"/>
              </a:ext>
            </a:extLst>
          </p:cNvPr>
          <p:cNvSpPr txBox="1"/>
          <p:nvPr/>
        </p:nvSpPr>
        <p:spPr>
          <a:xfrm>
            <a:off x="2654423" y="2441359"/>
            <a:ext cx="284885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5400" dirty="0"/>
              <a:t>Minta dia</a:t>
            </a:r>
          </a:p>
        </p:txBody>
      </p:sp>
    </p:spTree>
    <p:extLst>
      <p:ext uri="{BB962C8B-B14F-4D97-AF65-F5344CB8AC3E}">
        <p14:creationId xmlns:p14="http://schemas.microsoft.com/office/powerpoint/2010/main" val="10948493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0E6E2B5-3780-45A4-A80B-A533BB78B6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2062162"/>
            <a:ext cx="8791575" cy="2387600"/>
          </a:xfrm>
        </p:spPr>
        <p:txBody>
          <a:bodyPr>
            <a:normAutofit/>
          </a:bodyPr>
          <a:lstStyle/>
          <a:p>
            <a:r>
              <a:rPr lang="hu-HU" sz="8000" i="1" dirty="0">
                <a:latin typeface="Arial" panose="020B0604020202020204" pitchFamily="34" charset="0"/>
                <a:cs typeface="Arial" panose="020B0604020202020204" pitchFamily="34" charset="0"/>
              </a:rPr>
              <a:t>köszönjük a figyelmet!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48BCFC8D-0441-4EE7-937E-AF496E0092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4083301"/>
            <a:ext cx="8791575" cy="1655762"/>
          </a:xfrm>
        </p:spPr>
        <p:txBody>
          <a:bodyPr/>
          <a:lstStyle/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1226800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4A354EA-A849-4D62-A3E5-ED47374698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1" y="1419227"/>
            <a:ext cx="9906000" cy="1596690"/>
          </a:xfrm>
        </p:spPr>
        <p:txBody>
          <a:bodyPr/>
          <a:lstStyle/>
          <a:p>
            <a:r>
              <a:rPr lang="hu-HU" sz="5400" b="1" i="1" dirty="0">
                <a:latin typeface="Arial" panose="020B0604020202020204" pitchFamily="34" charset="0"/>
                <a:cs typeface="Arial" panose="020B0604020202020204" pitchFamily="34" charset="0"/>
              </a:rPr>
              <a:t>A vállalatról</a:t>
            </a:r>
            <a:br>
              <a:rPr lang="hu-HU" dirty="0"/>
            </a:br>
            <a:endParaRPr lang="hu-HU" dirty="0"/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8DEDE9B3-8E6D-4D9C-A1AF-77DEADF56D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1411" y="2791326"/>
            <a:ext cx="9906000" cy="3007812"/>
          </a:xfrm>
        </p:spPr>
        <p:txBody>
          <a:bodyPr/>
          <a:lstStyle/>
          <a:p>
            <a:pPr algn="just"/>
            <a:r>
              <a:rPr lang="hu-HU" sz="2000" b="1" i="1" dirty="0">
                <a:latin typeface="Arial" panose="020B0604020202020204" pitchFamily="34" charset="0"/>
                <a:cs typeface="Arial" panose="020B0604020202020204" pitchFamily="34" charset="0"/>
              </a:rPr>
              <a:t>Cégünk egy modern telekommunikációs vállalat, amely magas színvonalú mobil-, internet- és vezetékes szolgáltatásokat nyújt lakossági és üzleti ügyfelek számára. Célunk, hogy ügyfeleink számára gyors, megbízható és innovatív hálózati megoldásokat biztosítsunk, amelyek elősegítik a mindennapi kommunikációt és a digitális fejlődést.</a:t>
            </a:r>
          </a:p>
          <a:p>
            <a:endParaRPr lang="hu-H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9F8912B1-1BE5-433C-9124-E5076E8B35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10" y="2474331"/>
            <a:ext cx="6013991" cy="171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1904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4A354EA-A849-4D62-A3E5-ED47374698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1" y="665248"/>
            <a:ext cx="9906000" cy="1596690"/>
          </a:xfrm>
        </p:spPr>
        <p:txBody>
          <a:bodyPr/>
          <a:lstStyle/>
          <a:p>
            <a:r>
              <a:rPr lang="hu-HU" sz="5400" dirty="0"/>
              <a:t>Feladat felosztása:</a:t>
            </a:r>
            <a:br>
              <a:rPr lang="hu-HU" dirty="0"/>
            </a:br>
            <a:endParaRPr lang="hu-HU" dirty="0"/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8DEDE9B3-8E6D-4D9C-A1AF-77DEADF56D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1411" y="2791326"/>
            <a:ext cx="9906000" cy="3007812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800" dirty="0"/>
              <a:t>Albók Eszter: Word </a:t>
            </a:r>
            <a:r>
              <a:rPr lang="de-DE" sz="2800" dirty="0" err="1"/>
              <a:t>dokumentum</a:t>
            </a:r>
            <a:r>
              <a:rPr lang="de-DE" sz="2800" dirty="0"/>
              <a:t>, PPT</a:t>
            </a:r>
            <a:endParaRPr lang="hu-HU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800" dirty="0"/>
              <a:t>Bodnár Márk: PPT,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800" dirty="0" err="1"/>
              <a:t>Mitró</a:t>
            </a:r>
            <a:r>
              <a:rPr lang="hu-HU" sz="2800" dirty="0"/>
              <a:t> Norbert: Topológia, HSRP, OSPF, </a:t>
            </a:r>
            <a:r>
              <a:rPr lang="hu-HU" sz="2800" dirty="0" err="1"/>
              <a:t>etherchannel</a:t>
            </a:r>
            <a:r>
              <a:rPr lang="hu-HU" sz="2800" dirty="0"/>
              <a:t>, </a:t>
            </a:r>
            <a:r>
              <a:rPr lang="hu-HU" sz="2800" dirty="0" err="1"/>
              <a:t>portsecurity</a:t>
            </a:r>
            <a:endParaRPr lang="hu-HU" sz="2800" dirty="0"/>
          </a:p>
          <a:p>
            <a:endParaRPr lang="hu-HU" dirty="0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27A65D69-66A4-4FFB-ADE9-032E8D525C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11" y="1692937"/>
            <a:ext cx="6555529" cy="162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8681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>
            <a:extLst>
              <a:ext uri="{FF2B5EF4-FFF2-40B4-BE49-F238E27FC236}">
                <a16:creationId xmlns:a16="http://schemas.microsoft.com/office/drawing/2014/main" id="{584B4389-430B-4C8B-8529-478116ADF9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494" y="818478"/>
            <a:ext cx="9640632" cy="6101666"/>
          </a:xfrm>
          <a:prstGeom prst="rect">
            <a:avLst/>
          </a:prstGeom>
        </p:spPr>
      </p:pic>
      <p:sp>
        <p:nvSpPr>
          <p:cNvPr id="3" name="Alcím 2">
            <a:extLst>
              <a:ext uri="{FF2B5EF4-FFF2-40B4-BE49-F238E27FC236}">
                <a16:creationId xmlns:a16="http://schemas.microsoft.com/office/drawing/2014/main" id="{6B3FCE5B-D0CA-4C9B-89B3-2E3100AF0F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83931" y="158417"/>
            <a:ext cx="8791575" cy="1655762"/>
          </a:xfrm>
        </p:spPr>
        <p:txBody>
          <a:bodyPr>
            <a:normAutofit/>
          </a:bodyPr>
          <a:lstStyle/>
          <a:p>
            <a:r>
              <a:rPr lang="hu-HU" sz="3600" b="1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hálózat topológiája:</a:t>
            </a:r>
          </a:p>
        </p:txBody>
      </p:sp>
    </p:spTree>
    <p:extLst>
      <p:ext uri="{BB962C8B-B14F-4D97-AF65-F5344CB8AC3E}">
        <p14:creationId xmlns:p14="http://schemas.microsoft.com/office/powerpoint/2010/main" val="36854646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0DEB177-7100-4429-A4EC-D9F13EA341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Szegedi </a:t>
            </a:r>
            <a:r>
              <a:rPr lang="hu-HU" dirty="0" err="1"/>
              <a:t>telphely</a:t>
            </a:r>
            <a:r>
              <a:rPr lang="hu-HU" dirty="0"/>
              <a:t>: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38317773-5C3E-4A44-A25E-AC0B04BC81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Ez a szerverfarm.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C8B2D2D2-37AB-4D3D-B7B4-FF31E4FD65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12" y="1577527"/>
            <a:ext cx="3621338" cy="134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7347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Csoport 173">
            <a:extLst>
              <a:ext uri="{FF2B5EF4-FFF2-40B4-BE49-F238E27FC236}">
                <a16:creationId xmlns:a16="http://schemas.microsoft.com/office/drawing/2014/main" id="{8E1DDAD8-1D10-4640-A034-BE90015E3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75" name="Téglalap 174">
              <a:extLst>
                <a:ext uri="{FF2B5EF4-FFF2-40B4-BE49-F238E27FC236}">
                  <a16:creationId xmlns:a16="http://schemas.microsoft.com/office/drawing/2014/main" id="{52FE7688-721D-4A97-B007-BDE056094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hu-HU" dirty="0"/>
            </a:p>
          </p:txBody>
        </p:sp>
        <p:pic>
          <p:nvPicPr>
            <p:cNvPr id="176" name="Kép 2">
              <a:extLst>
                <a:ext uri="{FF2B5EF4-FFF2-40B4-BE49-F238E27FC236}">
                  <a16:creationId xmlns:a16="http://schemas.microsoft.com/office/drawing/2014/main" id="{9E73A810-8571-4A9D-A3CB-336933AB4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 xmlns:a16="http://schemas.microsoft.com/office/drawing/2014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Kép 3" descr="áramkör közelképe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30000"/>
          </a:blip>
          <a:srcRect l="17220" r="9210" b="-1"/>
          <a:stretch/>
        </p:blipFill>
        <p:spPr>
          <a:xfrm>
            <a:off x="-5597" y="10"/>
            <a:ext cx="7558541" cy="6857990"/>
          </a:xfrm>
          <a:prstGeom prst="rect">
            <a:avLst/>
          </a:prstGeom>
        </p:spPr>
      </p:pic>
      <p:grpSp>
        <p:nvGrpSpPr>
          <p:cNvPr id="178" name="Csoport 177">
            <a:extLst>
              <a:ext uri="{FF2B5EF4-FFF2-40B4-BE49-F238E27FC236}">
                <a16:creationId xmlns:a16="http://schemas.microsoft.com/office/drawing/2014/main" id="{FD642FB6-2808-4BC5-AE0B-7302C24B7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79" name="Téglalap 178">
              <a:extLst>
                <a:ext uri="{FF2B5EF4-FFF2-40B4-BE49-F238E27FC236}">
                  <a16:creationId xmlns:a16="http://schemas.microsoft.com/office/drawing/2014/main" id="{0B0B8F04-D9A7-48E5-A29C-51A66B59D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0" name="Szabadkézi sokszög 6">
              <a:extLst>
                <a:ext uri="{FF2B5EF4-FFF2-40B4-BE49-F238E27FC236}">
                  <a16:creationId xmlns:a16="http://schemas.microsoft.com/office/drawing/2014/main" id="{D6D18883-6BFF-42BB-8088-FCCF83F9C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1" name="Szabadkézi sokszög 7">
              <a:extLst>
                <a:ext uri="{FF2B5EF4-FFF2-40B4-BE49-F238E27FC236}">
                  <a16:creationId xmlns:a16="http://schemas.microsoft.com/office/drawing/2014/main" id="{1D0FEFB3-A009-4D0F-9107-C0B17786F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2" name="Téglalap 181">
              <a:extLst>
                <a:ext uri="{FF2B5EF4-FFF2-40B4-BE49-F238E27FC236}">
                  <a16:creationId xmlns:a16="http://schemas.microsoft.com/office/drawing/2014/main" id="{78E86C7F-B981-4448-8A1A-856F7124F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3" name="Szabadkézi sokszög 9">
              <a:extLst>
                <a:ext uri="{FF2B5EF4-FFF2-40B4-BE49-F238E27FC236}">
                  <a16:creationId xmlns:a16="http://schemas.microsoft.com/office/drawing/2014/main" id="{4C6CFFD9-BA00-4184-8310-5FC955095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4" name="Szabadkézi sokszög 10">
              <a:extLst>
                <a:ext uri="{FF2B5EF4-FFF2-40B4-BE49-F238E27FC236}">
                  <a16:creationId xmlns:a16="http://schemas.microsoft.com/office/drawing/2014/main" id="{A1892DF3-4848-496C-8664-DFD32EE250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5" name="Szabadkézi sokszög 11">
              <a:extLst>
                <a:ext uri="{FF2B5EF4-FFF2-40B4-BE49-F238E27FC236}">
                  <a16:creationId xmlns:a16="http://schemas.microsoft.com/office/drawing/2014/main" id="{D6DB8C30-651E-4D8F-A70C-163FC5842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6" name="Szabadkézi sokszög 12">
              <a:extLst>
                <a:ext uri="{FF2B5EF4-FFF2-40B4-BE49-F238E27FC236}">
                  <a16:creationId xmlns:a16="http://schemas.microsoft.com/office/drawing/2014/main" id="{563DFB81-F969-4F44-BA6C-634795642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7" name="Szabadkézi sokszög 13">
              <a:extLst>
                <a:ext uri="{FF2B5EF4-FFF2-40B4-BE49-F238E27FC236}">
                  <a16:creationId xmlns:a16="http://schemas.microsoft.com/office/drawing/2014/main" id="{8E5DE346-AFCA-40DA-B5E2-93A86EA54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8" name="Szabadkézi sokszög 14">
              <a:extLst>
                <a:ext uri="{FF2B5EF4-FFF2-40B4-BE49-F238E27FC236}">
                  <a16:creationId xmlns:a16="http://schemas.microsoft.com/office/drawing/2014/main" id="{77A34306-2AE8-43D0-9686-E97B3B53F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9" name="Szabadkézi sokszög 15">
              <a:extLst>
                <a:ext uri="{FF2B5EF4-FFF2-40B4-BE49-F238E27FC236}">
                  <a16:creationId xmlns:a16="http://schemas.microsoft.com/office/drawing/2014/main" id="{B9CC10F0-FFCD-4CB9-AF4C-22722D20B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0" name="Szabadkézi sokszög 16">
              <a:extLst>
                <a:ext uri="{FF2B5EF4-FFF2-40B4-BE49-F238E27FC236}">
                  <a16:creationId xmlns:a16="http://schemas.microsoft.com/office/drawing/2014/main" id="{2A6B0E38-C962-4491-BFDA-75378B4D67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1" name="Szabadkézi sokszög 17">
              <a:extLst>
                <a:ext uri="{FF2B5EF4-FFF2-40B4-BE49-F238E27FC236}">
                  <a16:creationId xmlns:a16="http://schemas.microsoft.com/office/drawing/2014/main" id="{655F640B-8407-487C-8696-F47451478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2" name="Szabadkézi sokszög 18">
              <a:extLst>
                <a:ext uri="{FF2B5EF4-FFF2-40B4-BE49-F238E27FC236}">
                  <a16:creationId xmlns:a16="http://schemas.microsoft.com/office/drawing/2014/main" id="{FAB4F099-4FF6-4410-A5B9-2A5355719C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3" name="Szabadkézi sokszög 19">
              <a:extLst>
                <a:ext uri="{FF2B5EF4-FFF2-40B4-BE49-F238E27FC236}">
                  <a16:creationId xmlns:a16="http://schemas.microsoft.com/office/drawing/2014/main" id="{6FE80B6E-3DA9-4304-9925-12E578C4E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4" name="Szabadkézi sokszög 20">
              <a:extLst>
                <a:ext uri="{FF2B5EF4-FFF2-40B4-BE49-F238E27FC236}">
                  <a16:creationId xmlns:a16="http://schemas.microsoft.com/office/drawing/2014/main" id="{67D1CB75-0CBA-4E13-924C-21F221D7BF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5" name="Szabadkézi sokszög 21">
              <a:extLst>
                <a:ext uri="{FF2B5EF4-FFF2-40B4-BE49-F238E27FC236}">
                  <a16:creationId xmlns:a16="http://schemas.microsoft.com/office/drawing/2014/main" id="{F2CC783B-FA45-4777-A76A-982B285C7C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6" name="Szabadkézi sokszög 22">
              <a:extLst>
                <a:ext uri="{FF2B5EF4-FFF2-40B4-BE49-F238E27FC236}">
                  <a16:creationId xmlns:a16="http://schemas.microsoft.com/office/drawing/2014/main" id="{D68F4DD3-D736-4B78-972E-F5128CFBE7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7" name="Szabadkézi sokszög 23">
              <a:extLst>
                <a:ext uri="{FF2B5EF4-FFF2-40B4-BE49-F238E27FC236}">
                  <a16:creationId xmlns:a16="http://schemas.microsoft.com/office/drawing/2014/main" id="{B14AF103-15B3-4796-A71A-297D37E17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8" name="Szabadkézi sokszög 24">
              <a:extLst>
                <a:ext uri="{FF2B5EF4-FFF2-40B4-BE49-F238E27FC236}">
                  <a16:creationId xmlns:a16="http://schemas.microsoft.com/office/drawing/2014/main" id="{B0B240FB-0453-4B6F-9F9B-C2C3305AC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9" name="Szabadkézi sokszög 25">
              <a:extLst>
                <a:ext uri="{FF2B5EF4-FFF2-40B4-BE49-F238E27FC236}">
                  <a16:creationId xmlns:a16="http://schemas.microsoft.com/office/drawing/2014/main" id="{EBBBDCEE-433E-40F3-B49D-375CB162A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0" name="Szabadkézi sokszög 26">
              <a:extLst>
                <a:ext uri="{FF2B5EF4-FFF2-40B4-BE49-F238E27FC236}">
                  <a16:creationId xmlns:a16="http://schemas.microsoft.com/office/drawing/2014/main" id="{09B123C6-141E-4A37-B5A7-27E7764FA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1" name="Szabadkézi sokszög 27">
              <a:extLst>
                <a:ext uri="{FF2B5EF4-FFF2-40B4-BE49-F238E27FC236}">
                  <a16:creationId xmlns:a16="http://schemas.microsoft.com/office/drawing/2014/main" id="{1FA1F521-36A1-49FF-84A7-229E8970F7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2" name="Szabadkézi sokszög 28">
              <a:extLst>
                <a:ext uri="{FF2B5EF4-FFF2-40B4-BE49-F238E27FC236}">
                  <a16:creationId xmlns:a16="http://schemas.microsoft.com/office/drawing/2014/main" id="{DE512F89-D901-4487-A42C-02345EC5FC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3" name="Szabadkézi sokszög 29">
              <a:extLst>
                <a:ext uri="{FF2B5EF4-FFF2-40B4-BE49-F238E27FC236}">
                  <a16:creationId xmlns:a16="http://schemas.microsoft.com/office/drawing/2014/main" id="{ED3ED0E5-3226-4B78-B3EA-C591824B8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4" name="Szabadkézi sokszög 30">
              <a:extLst>
                <a:ext uri="{FF2B5EF4-FFF2-40B4-BE49-F238E27FC236}">
                  <a16:creationId xmlns:a16="http://schemas.microsoft.com/office/drawing/2014/main" id="{9CBB1F68-B6DE-4ECF-B20F-328F9811E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5" name="Szabadkézi sokszög 31">
              <a:extLst>
                <a:ext uri="{FF2B5EF4-FFF2-40B4-BE49-F238E27FC236}">
                  <a16:creationId xmlns:a16="http://schemas.microsoft.com/office/drawing/2014/main" id="{A566C551-9523-4D97-A8CF-5C91F436C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6" name="Szabadkézi sokszög 32">
              <a:extLst>
                <a:ext uri="{FF2B5EF4-FFF2-40B4-BE49-F238E27FC236}">
                  <a16:creationId xmlns:a16="http://schemas.microsoft.com/office/drawing/2014/main" id="{9E166BA0-9268-4419-9332-2D30C21239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7" name="Téglalap 206">
              <a:extLst>
                <a:ext uri="{FF2B5EF4-FFF2-40B4-BE49-F238E27FC236}">
                  <a16:creationId xmlns:a16="http://schemas.microsoft.com/office/drawing/2014/main" id="{B700C031-AA54-4DC7-B8A2-2569B3FA6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8" name="Szabadkézi sokszög 34">
              <a:extLst>
                <a:ext uri="{FF2B5EF4-FFF2-40B4-BE49-F238E27FC236}">
                  <a16:creationId xmlns:a16="http://schemas.microsoft.com/office/drawing/2014/main" id="{03045EC8-ECC8-473F-8786-DE266F05B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9" name="Szabadkézi sokszög 35">
              <a:extLst>
                <a:ext uri="{FF2B5EF4-FFF2-40B4-BE49-F238E27FC236}">
                  <a16:creationId xmlns:a16="http://schemas.microsoft.com/office/drawing/2014/main" id="{9337EBA2-5088-4A44-8C0B-A6EE78989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0" name="Szabadkézi sokszög 36">
              <a:extLst>
                <a:ext uri="{FF2B5EF4-FFF2-40B4-BE49-F238E27FC236}">
                  <a16:creationId xmlns:a16="http://schemas.microsoft.com/office/drawing/2014/main" id="{3486A705-2593-45C9-A13E-8E2FB7C35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1" name="Szabadkézi sokszög 37">
              <a:extLst>
                <a:ext uri="{FF2B5EF4-FFF2-40B4-BE49-F238E27FC236}">
                  <a16:creationId xmlns:a16="http://schemas.microsoft.com/office/drawing/2014/main" id="{F357321C-6DEE-4D02-A997-75E47EE0E0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2" name="Szabadkézi sokszög 38">
              <a:extLst>
                <a:ext uri="{FF2B5EF4-FFF2-40B4-BE49-F238E27FC236}">
                  <a16:creationId xmlns:a16="http://schemas.microsoft.com/office/drawing/2014/main" id="{D0B8F87F-3530-4BCD-A8E5-C1B83707B5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3" name="Szabadkézi sokszög 39">
              <a:extLst>
                <a:ext uri="{FF2B5EF4-FFF2-40B4-BE49-F238E27FC236}">
                  <a16:creationId xmlns:a16="http://schemas.microsoft.com/office/drawing/2014/main" id="{5BE86BA3-AB0E-4F70-A552-0D9EB9E98E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4" name="Szabadkézi sokszög 40">
              <a:extLst>
                <a:ext uri="{FF2B5EF4-FFF2-40B4-BE49-F238E27FC236}">
                  <a16:creationId xmlns:a16="http://schemas.microsoft.com/office/drawing/2014/main" id="{DF5FE773-B9AE-4A3F-8EDC-165CE579BD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5" name="Szabadkézi sokszög 41">
              <a:extLst>
                <a:ext uri="{FF2B5EF4-FFF2-40B4-BE49-F238E27FC236}">
                  <a16:creationId xmlns:a16="http://schemas.microsoft.com/office/drawing/2014/main" id="{4A03D7BE-B358-4F8B-85EA-65E0CBF2D1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6" name="Szabadkézi sokszög 42">
              <a:extLst>
                <a:ext uri="{FF2B5EF4-FFF2-40B4-BE49-F238E27FC236}">
                  <a16:creationId xmlns:a16="http://schemas.microsoft.com/office/drawing/2014/main" id="{A6548877-0957-435B-A419-389A278E5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7" name="Szabadkézi sokszög 43">
              <a:extLst>
                <a:ext uri="{FF2B5EF4-FFF2-40B4-BE49-F238E27FC236}">
                  <a16:creationId xmlns:a16="http://schemas.microsoft.com/office/drawing/2014/main" id="{B2D5EA95-9E60-468A-8DA1-40F05C9BDA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8" name="Szabadkézi sokszög 44">
              <a:extLst>
                <a:ext uri="{FF2B5EF4-FFF2-40B4-BE49-F238E27FC236}">
                  <a16:creationId xmlns:a16="http://schemas.microsoft.com/office/drawing/2014/main" id="{C9B409CE-11E5-40D1-8C9B-86614EAE2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9" name="Téglalap 218">
              <a:extLst>
                <a:ext uri="{FF2B5EF4-FFF2-40B4-BE49-F238E27FC236}">
                  <a16:creationId xmlns:a16="http://schemas.microsoft.com/office/drawing/2014/main" id="{9E594AF5-DB50-4227-AC2F-10EE5233C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0" name="Szabadkézi sokszög 46">
              <a:extLst>
                <a:ext uri="{FF2B5EF4-FFF2-40B4-BE49-F238E27FC236}">
                  <a16:creationId xmlns:a16="http://schemas.microsoft.com/office/drawing/2014/main" id="{9335DCAF-74A2-4994-B5BF-1C079A40A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1" name="Szabadkézi sokszög 47">
              <a:extLst>
                <a:ext uri="{FF2B5EF4-FFF2-40B4-BE49-F238E27FC236}">
                  <a16:creationId xmlns:a16="http://schemas.microsoft.com/office/drawing/2014/main" id="{1DC8E1A2-0C6B-4BA9-85F4-3645AED5DE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2" name="Szabadkézi sokszög 48">
              <a:extLst>
                <a:ext uri="{FF2B5EF4-FFF2-40B4-BE49-F238E27FC236}">
                  <a16:creationId xmlns:a16="http://schemas.microsoft.com/office/drawing/2014/main" id="{28F38DE0-3BEE-441A-8212-E77DA2328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3" name="Szabadkézi sokszög 49">
              <a:extLst>
                <a:ext uri="{FF2B5EF4-FFF2-40B4-BE49-F238E27FC236}">
                  <a16:creationId xmlns:a16="http://schemas.microsoft.com/office/drawing/2014/main" id="{AE81208E-D239-496C-A312-506B0241B3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4" name="Szabadkézi sokszög 50">
              <a:extLst>
                <a:ext uri="{FF2B5EF4-FFF2-40B4-BE49-F238E27FC236}">
                  <a16:creationId xmlns:a16="http://schemas.microsoft.com/office/drawing/2014/main" id="{242FE966-DDA4-4668-B8D6-C4B0D4C78E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5" name="Szabadkézi sokszög 51">
              <a:extLst>
                <a:ext uri="{FF2B5EF4-FFF2-40B4-BE49-F238E27FC236}">
                  <a16:creationId xmlns:a16="http://schemas.microsoft.com/office/drawing/2014/main" id="{FB0A5F60-550F-4025-9DCE-6F42A7C06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6" name="Szabadkézi sokszög 52">
              <a:extLst>
                <a:ext uri="{FF2B5EF4-FFF2-40B4-BE49-F238E27FC236}">
                  <a16:creationId xmlns:a16="http://schemas.microsoft.com/office/drawing/2014/main" id="{D7B61D18-4A61-44C9-A809-40639E8C1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7" name="Szabadkézi sokszög 53">
              <a:extLst>
                <a:ext uri="{FF2B5EF4-FFF2-40B4-BE49-F238E27FC236}">
                  <a16:creationId xmlns:a16="http://schemas.microsoft.com/office/drawing/2014/main" id="{CB26E7EB-DC12-4BA7-B5DE-09EF2C1D0A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8" name="Szabadkézi sokszög 54">
              <a:extLst>
                <a:ext uri="{FF2B5EF4-FFF2-40B4-BE49-F238E27FC236}">
                  <a16:creationId xmlns:a16="http://schemas.microsoft.com/office/drawing/2014/main" id="{921237B4-9D85-4611-851F-5DBD71544A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9" name="Szabadkézi sokszög 55">
              <a:extLst>
                <a:ext uri="{FF2B5EF4-FFF2-40B4-BE49-F238E27FC236}">
                  <a16:creationId xmlns:a16="http://schemas.microsoft.com/office/drawing/2014/main" id="{C91509DE-9FAA-4E84-BCC1-CDDBEA8AC0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0" name="Szabadkézi sokszög 56">
              <a:extLst>
                <a:ext uri="{FF2B5EF4-FFF2-40B4-BE49-F238E27FC236}">
                  <a16:creationId xmlns:a16="http://schemas.microsoft.com/office/drawing/2014/main" id="{C7029B06-6A09-4E46-BA86-F3C66DBDD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1" name="Szabadkézi sokszög 57">
              <a:extLst>
                <a:ext uri="{FF2B5EF4-FFF2-40B4-BE49-F238E27FC236}">
                  <a16:creationId xmlns:a16="http://schemas.microsoft.com/office/drawing/2014/main" id="{FF4ACFBF-D1F2-47B1-B0EB-F08C6508BD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2" name="Szabadkézi sokszög 58">
              <a:extLst>
                <a:ext uri="{FF2B5EF4-FFF2-40B4-BE49-F238E27FC236}">
                  <a16:creationId xmlns:a16="http://schemas.microsoft.com/office/drawing/2014/main" id="{A6FD1991-3A0E-4F63-BAD9-A98C298604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Cím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19" y="618518"/>
            <a:ext cx="3534156" cy="1478570"/>
          </a:xfrm>
        </p:spPr>
        <p:txBody>
          <a:bodyPr rtlCol="0">
            <a:normAutofit/>
          </a:bodyPr>
          <a:lstStyle/>
          <a:p>
            <a:r>
              <a:rPr lang="hu-HU" sz="3200" dirty="0"/>
              <a:t>Komplex (Győri) </a:t>
            </a:r>
            <a:r>
              <a:rPr lang="hu-HU" sz="3200" dirty="0" err="1"/>
              <a:t>telphely</a:t>
            </a:r>
            <a:r>
              <a:rPr lang="hu-HU" sz="3200" dirty="0"/>
              <a:t>: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2969" y="2185988"/>
            <a:ext cx="3294441" cy="3605213"/>
          </a:xfrm>
        </p:spPr>
        <p:txBody>
          <a:bodyPr rtlCol="0">
            <a:normAutofit/>
          </a:bodyPr>
          <a:lstStyle/>
          <a:p>
            <a:pPr>
              <a:lnSpc>
                <a:spcPct val="110000"/>
              </a:lnSpc>
            </a:pPr>
            <a:r>
              <a:rPr lang="hu-HU" sz="1600" dirty="0"/>
              <a:t>Ezen a telephelyen vannak a HSRP, ETHERCHANNEL, VLAN és alhálózataink, többek közt ezek a </a:t>
            </a:r>
            <a:r>
              <a:rPr lang="hu-HU" sz="1600" dirty="0" err="1"/>
              <a:t>switchek</a:t>
            </a:r>
            <a:r>
              <a:rPr lang="hu-HU" sz="1600" dirty="0"/>
              <a:t> le vannak védve </a:t>
            </a:r>
            <a:r>
              <a:rPr lang="hu-HU" sz="1600" dirty="0" err="1"/>
              <a:t>bpdu</a:t>
            </a:r>
            <a:r>
              <a:rPr lang="hu-HU" sz="1600" dirty="0"/>
              <a:t> </a:t>
            </a:r>
            <a:r>
              <a:rPr lang="hu-HU" sz="1600" dirty="0" err="1"/>
              <a:t>guarddal</a:t>
            </a:r>
            <a:r>
              <a:rPr lang="hu-HU" sz="1600" dirty="0"/>
              <a:t> és be van kapcsolva a </a:t>
            </a:r>
            <a:r>
              <a:rPr lang="hu-HU" sz="1600" dirty="0" err="1"/>
              <a:t>portfast</a:t>
            </a:r>
            <a:r>
              <a:rPr lang="hu-HU" sz="1600" dirty="0"/>
              <a:t> és van egy GRE </a:t>
            </a:r>
            <a:r>
              <a:rPr lang="hu-HU" sz="1600" dirty="0" err="1"/>
              <a:t>tunnelünk</a:t>
            </a:r>
            <a:r>
              <a:rPr lang="hu-HU" sz="1600" dirty="0"/>
              <a:t> a SZEGEDI telephellyel.</a:t>
            </a:r>
          </a:p>
          <a:p>
            <a:pPr rtl="0">
              <a:lnSpc>
                <a:spcPct val="110000"/>
              </a:lnSpc>
            </a:pPr>
            <a:endParaRPr lang="hu-HU" sz="1600" dirty="0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4BD34D91-1052-4BEF-BDC4-C31005225B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98697" y="977492"/>
            <a:ext cx="3493812" cy="4839190"/>
          </a:xfrm>
          <a:prstGeom prst="rect">
            <a:avLst/>
          </a:prstGeom>
          <a:effectLst>
            <a:outerShdw blurRad="50800" dist="38100" dir="2700000" sx="104000" sy="104000" algn="tl" rotWithShape="0">
              <a:prstClr val="black">
                <a:alpha val="15000"/>
              </a:prstClr>
            </a:outerShdw>
            <a:softEdge rad="38100"/>
          </a:effectLst>
        </p:spPr>
      </p:pic>
      <p:sp>
        <p:nvSpPr>
          <p:cNvPr id="6" name="Téglalap: átellenes sarkain lekerekítve 5">
            <a:extLst>
              <a:ext uri="{FF2B5EF4-FFF2-40B4-BE49-F238E27FC236}">
                <a16:creationId xmlns:a16="http://schemas.microsoft.com/office/drawing/2014/main" id="{BAED8E85-1068-4501-A908-2BD8574D1984}"/>
              </a:ext>
            </a:extLst>
          </p:cNvPr>
          <p:cNvSpPr/>
          <p:nvPr/>
        </p:nvSpPr>
        <p:spPr>
          <a:xfrm>
            <a:off x="7962519" y="1858963"/>
            <a:ext cx="3622182" cy="131763"/>
          </a:xfrm>
          <a:prstGeom prst="round2Diag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0753492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0DEB177-7100-4429-A4EC-D9F13EA341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Miskolci </a:t>
            </a:r>
            <a:r>
              <a:rPr lang="hu-HU" dirty="0" err="1"/>
              <a:t>telphely</a:t>
            </a:r>
            <a:r>
              <a:rPr lang="hu-HU" dirty="0"/>
              <a:t>: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38317773-5C3E-4A44-A25E-AC0B04BC81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8449" y="2356019"/>
            <a:ext cx="9905999" cy="3541714"/>
          </a:xfrm>
        </p:spPr>
        <p:txBody>
          <a:bodyPr/>
          <a:lstStyle/>
          <a:p>
            <a:r>
              <a:rPr lang="hu-HU" dirty="0"/>
              <a:t>Itt van a wifink</a:t>
            </a:r>
          </a:p>
        </p:txBody>
      </p:sp>
    </p:spTree>
    <p:extLst>
      <p:ext uri="{BB962C8B-B14F-4D97-AF65-F5344CB8AC3E}">
        <p14:creationId xmlns:p14="http://schemas.microsoft.com/office/powerpoint/2010/main" val="35590254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0DEB177-7100-4429-A4EC-D9F13EA34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9067" y="0"/>
            <a:ext cx="9905998" cy="1478570"/>
          </a:xfrm>
        </p:spPr>
        <p:txBody>
          <a:bodyPr>
            <a:normAutofit/>
          </a:bodyPr>
          <a:lstStyle/>
          <a:p>
            <a:r>
              <a:rPr lang="hu-HU" sz="4800" b="1" i="1" dirty="0" err="1">
                <a:latin typeface="Arial" panose="020B0604020202020204" pitchFamily="34" charset="0"/>
                <a:cs typeface="Arial" panose="020B0604020202020204" pitchFamily="34" charset="0"/>
              </a:rPr>
              <a:t>Ip</a:t>
            </a:r>
            <a:r>
              <a:rPr lang="hu-HU" sz="4800" b="1" i="1" dirty="0">
                <a:latin typeface="Arial" panose="020B0604020202020204" pitchFamily="34" charset="0"/>
                <a:cs typeface="Arial" panose="020B0604020202020204" pitchFamily="34" charset="0"/>
              </a:rPr>
              <a:t> címzések:</a:t>
            </a:r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F4ADB27F-6DA7-465A-8292-AB269ACEAE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9067" y="1072645"/>
            <a:ext cx="5028568" cy="143596"/>
          </a:xfrm>
          <a:prstGeom prst="rect">
            <a:avLst/>
          </a:prstGeom>
        </p:spPr>
      </p:pic>
      <p:graphicFrame>
        <p:nvGraphicFramePr>
          <p:cNvPr id="5" name="Tartalom helye 4">
            <a:extLst>
              <a:ext uri="{FF2B5EF4-FFF2-40B4-BE49-F238E27FC236}">
                <a16:creationId xmlns:a16="http://schemas.microsoft.com/office/drawing/2014/main" id="{9E5F17D6-0F8C-457A-A5C0-6527E649FAA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15738387"/>
              </p:ext>
            </p:extLst>
          </p:nvPr>
        </p:nvGraphicFramePr>
        <p:xfrm>
          <a:off x="454275" y="1478569"/>
          <a:ext cx="11224377" cy="480993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15828">
                  <a:extLst>
                    <a:ext uri="{9D8B030D-6E8A-4147-A177-3AD203B41FA5}">
                      <a16:colId xmlns:a16="http://schemas.microsoft.com/office/drawing/2014/main" val="2605594543"/>
                    </a:ext>
                  </a:extLst>
                </a:gridCol>
                <a:gridCol w="1358364">
                  <a:extLst>
                    <a:ext uri="{9D8B030D-6E8A-4147-A177-3AD203B41FA5}">
                      <a16:colId xmlns:a16="http://schemas.microsoft.com/office/drawing/2014/main" val="2004405164"/>
                    </a:ext>
                  </a:extLst>
                </a:gridCol>
                <a:gridCol w="2001800">
                  <a:extLst>
                    <a:ext uri="{9D8B030D-6E8A-4147-A177-3AD203B41FA5}">
                      <a16:colId xmlns:a16="http://schemas.microsoft.com/office/drawing/2014/main" val="321865043"/>
                    </a:ext>
                  </a:extLst>
                </a:gridCol>
                <a:gridCol w="1733702">
                  <a:extLst>
                    <a:ext uri="{9D8B030D-6E8A-4147-A177-3AD203B41FA5}">
                      <a16:colId xmlns:a16="http://schemas.microsoft.com/office/drawing/2014/main" val="3144361431"/>
                    </a:ext>
                  </a:extLst>
                </a:gridCol>
                <a:gridCol w="2609489">
                  <a:extLst>
                    <a:ext uri="{9D8B030D-6E8A-4147-A177-3AD203B41FA5}">
                      <a16:colId xmlns:a16="http://schemas.microsoft.com/office/drawing/2014/main" val="997316510"/>
                    </a:ext>
                  </a:extLst>
                </a:gridCol>
                <a:gridCol w="1805194">
                  <a:extLst>
                    <a:ext uri="{9D8B030D-6E8A-4147-A177-3AD203B41FA5}">
                      <a16:colId xmlns:a16="http://schemas.microsoft.com/office/drawing/2014/main" val="1250026859"/>
                    </a:ext>
                  </a:extLst>
                </a:gridCol>
              </a:tblGrid>
              <a:tr h="190870">
                <a:tc>
                  <a:txBody>
                    <a:bodyPr/>
                    <a:lstStyle/>
                    <a:p>
                      <a:pPr algn="l" fontAlgn="b"/>
                      <a:r>
                        <a:rPr lang="hu-HU" sz="1100" u="none" strike="noStrike">
                          <a:effectLst/>
                        </a:rPr>
                        <a:t>Telephely</a:t>
                      </a:r>
                      <a:endParaRPr lang="hu-H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u-HU" sz="1100" u="none" strike="noStrike">
                          <a:effectLst/>
                        </a:rPr>
                        <a:t>Eszköz</a:t>
                      </a:r>
                      <a:endParaRPr lang="hu-H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u-HU" sz="1100" u="none" strike="noStrike">
                          <a:effectLst/>
                        </a:rPr>
                        <a:t>Port</a:t>
                      </a:r>
                      <a:endParaRPr lang="hu-H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u-HU" sz="1100" u="none" strike="noStrike">
                          <a:effectLst/>
                        </a:rPr>
                        <a:t>Ipv4</a:t>
                      </a:r>
                      <a:endParaRPr lang="hu-H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u-HU" sz="1100" u="none" strike="noStrike">
                          <a:effectLst/>
                        </a:rPr>
                        <a:t>Ipv6</a:t>
                      </a:r>
                      <a:endParaRPr lang="hu-H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100" u="none" strike="noStrike">
                          <a:effectLst/>
                        </a:rPr>
                        <a:t>Default gateway</a:t>
                      </a:r>
                      <a:endParaRPr lang="hu-H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183897716"/>
                  </a:ext>
                </a:extLst>
              </a:tr>
              <a:tr h="190870">
                <a:tc rowSpan="17">
                  <a:txBody>
                    <a:bodyPr/>
                    <a:lstStyle/>
                    <a:p>
                      <a:pPr algn="ctr" fontAlgn="ctr"/>
                      <a:r>
                        <a:rPr lang="hu-HU" sz="1100" u="none" strike="noStrike">
                          <a:effectLst/>
                        </a:rPr>
                        <a:t>Győr Lan</a:t>
                      </a:r>
                      <a:endParaRPr lang="hu-H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hu-HU" sz="1100" u="none" strike="noStrike">
                          <a:effectLst/>
                        </a:rPr>
                        <a:t>GYŐRR1</a:t>
                      </a:r>
                      <a:endParaRPr lang="hu-H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u-HU" sz="1100" u="none" strike="noStrike">
                          <a:effectLst/>
                        </a:rPr>
                        <a:t>Serial0/1/0</a:t>
                      </a:r>
                      <a:endParaRPr lang="hu-H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u-HU" sz="1100" u="none" strike="noStrike">
                          <a:effectLst/>
                        </a:rPr>
                        <a:t>20.20.20.6/30</a:t>
                      </a:r>
                      <a:endParaRPr lang="hu-H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u-HU" sz="1100" u="none" strike="noStrike">
                          <a:effectLst/>
                        </a:rPr>
                        <a:t>2001:2002::1:1/64</a:t>
                      </a:r>
                      <a:endParaRPr lang="hu-H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u-HU" sz="1100" u="none" strike="noStrike">
                          <a:effectLst/>
                        </a:rPr>
                        <a:t>NONE</a:t>
                      </a:r>
                      <a:endParaRPr lang="hu-H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424284224"/>
                  </a:ext>
                </a:extLst>
              </a:tr>
              <a:tr h="190870">
                <a:tc vMerge="1">
                  <a:txBody>
                    <a:bodyPr/>
                    <a:lstStyle/>
                    <a:p>
                      <a:endParaRPr lang="hu-H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hu-H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u-HU" sz="1100" u="none" strike="noStrike">
                          <a:effectLst/>
                        </a:rPr>
                        <a:t>GigabitEthernet0/0/0</a:t>
                      </a:r>
                      <a:endParaRPr lang="hu-H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u-HU" sz="1100" u="none" strike="noStrike">
                          <a:effectLst/>
                        </a:rPr>
                        <a:t> </a:t>
                      </a:r>
                      <a:endParaRPr lang="hu-H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u-HU" sz="1100" u="none" strike="noStrike">
                          <a:effectLst/>
                        </a:rPr>
                        <a:t> </a:t>
                      </a:r>
                      <a:endParaRPr lang="hu-H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u-HU" sz="1100" u="none" strike="noStrike">
                          <a:effectLst/>
                        </a:rPr>
                        <a:t>NONE</a:t>
                      </a:r>
                      <a:endParaRPr lang="hu-H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245756318"/>
                  </a:ext>
                </a:extLst>
              </a:tr>
              <a:tr h="343567">
                <a:tc vMerge="1">
                  <a:txBody>
                    <a:bodyPr/>
                    <a:lstStyle/>
                    <a:p>
                      <a:endParaRPr lang="hu-H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hu-H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u-HU" sz="1100" u="none" strike="noStrike">
                          <a:effectLst/>
                        </a:rPr>
                        <a:t>GigabitEthernet0/0/0.10</a:t>
                      </a:r>
                      <a:endParaRPr lang="hu-H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u-HU" sz="1100" u="none" strike="noStrike">
                          <a:effectLst/>
                        </a:rPr>
                        <a:t>192.168.198.65/26</a:t>
                      </a:r>
                      <a:endParaRPr lang="hu-H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u-HU" sz="1100" u="none" strike="noStrike">
                          <a:effectLst/>
                        </a:rPr>
                        <a:t>2001:2006::1:1/64</a:t>
                      </a:r>
                      <a:endParaRPr lang="hu-H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u-HU" sz="1100" u="none" strike="noStrike">
                          <a:effectLst/>
                        </a:rPr>
                        <a:t>NONE</a:t>
                      </a:r>
                      <a:endParaRPr lang="hu-H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441159369"/>
                  </a:ext>
                </a:extLst>
              </a:tr>
              <a:tr h="343567">
                <a:tc vMerge="1">
                  <a:txBody>
                    <a:bodyPr/>
                    <a:lstStyle/>
                    <a:p>
                      <a:endParaRPr lang="hu-H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hu-H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u-HU" sz="1100" u="none" strike="noStrike">
                          <a:effectLst/>
                        </a:rPr>
                        <a:t>GigabitEthernet0/0/0.20</a:t>
                      </a:r>
                      <a:endParaRPr lang="hu-H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u-HU" sz="1100" u="none" strike="noStrike">
                          <a:effectLst/>
                        </a:rPr>
                        <a:t>192.168.198.129/26</a:t>
                      </a:r>
                      <a:endParaRPr lang="hu-H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u-HU" sz="1100" u="none" strike="noStrike">
                          <a:effectLst/>
                        </a:rPr>
                        <a:t>2001:2007::1:1/64</a:t>
                      </a:r>
                      <a:endParaRPr lang="hu-H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u-HU" sz="1100" u="none" strike="noStrike">
                          <a:effectLst/>
                        </a:rPr>
                        <a:t>NONE</a:t>
                      </a:r>
                      <a:endParaRPr lang="hu-H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174856901"/>
                  </a:ext>
                </a:extLst>
              </a:tr>
              <a:tr h="343567">
                <a:tc vMerge="1">
                  <a:txBody>
                    <a:bodyPr/>
                    <a:lstStyle/>
                    <a:p>
                      <a:endParaRPr lang="hu-H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hu-H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u-HU" sz="1100" u="none" strike="noStrike">
                          <a:effectLst/>
                        </a:rPr>
                        <a:t>GigabitEthernet0/0/0.30</a:t>
                      </a:r>
                      <a:endParaRPr lang="hu-H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u-HU" sz="1100" u="none" strike="noStrike">
                          <a:effectLst/>
                        </a:rPr>
                        <a:t>192.168.198.195/26</a:t>
                      </a:r>
                      <a:endParaRPr lang="hu-H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u-HU" sz="1100" u="none" strike="noStrike">
                          <a:effectLst/>
                        </a:rPr>
                        <a:t>2001:2008::1:1/64</a:t>
                      </a:r>
                      <a:endParaRPr lang="hu-H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u-HU" sz="1100" u="none" strike="noStrike">
                          <a:effectLst/>
                        </a:rPr>
                        <a:t>NONE</a:t>
                      </a:r>
                      <a:endParaRPr lang="hu-H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382281125"/>
                  </a:ext>
                </a:extLst>
              </a:tr>
              <a:tr h="190870">
                <a:tc vMerge="1">
                  <a:txBody>
                    <a:bodyPr/>
                    <a:lstStyle/>
                    <a:p>
                      <a:endParaRPr lang="hu-H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hu-H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u-HU" sz="1100" u="none" strike="noStrike">
                          <a:effectLst/>
                        </a:rPr>
                        <a:t>Tunnel0</a:t>
                      </a:r>
                      <a:endParaRPr lang="hu-H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u-HU" sz="1100" u="none" strike="noStrike">
                          <a:effectLst/>
                        </a:rPr>
                        <a:t>67.67.67.6/30</a:t>
                      </a:r>
                      <a:endParaRPr lang="hu-H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u-HU" sz="1100" u="none" strike="noStrike">
                          <a:effectLst/>
                        </a:rPr>
                        <a:t> </a:t>
                      </a:r>
                      <a:endParaRPr lang="hu-H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u-HU" sz="1100" u="none" strike="noStrike">
                          <a:effectLst/>
                        </a:rPr>
                        <a:t>NONE</a:t>
                      </a:r>
                      <a:endParaRPr lang="hu-H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26591252"/>
                  </a:ext>
                </a:extLst>
              </a:tr>
              <a:tr h="190870">
                <a:tc vMerge="1">
                  <a:txBody>
                    <a:bodyPr/>
                    <a:lstStyle/>
                    <a:p>
                      <a:endParaRPr lang="hu-HU"/>
                    </a:p>
                  </a:txBody>
                  <a:tcPr/>
                </a:tc>
                <a:tc rowSpan="7">
                  <a:txBody>
                    <a:bodyPr/>
                    <a:lstStyle/>
                    <a:p>
                      <a:pPr algn="ctr" fontAlgn="ctr"/>
                      <a:r>
                        <a:rPr lang="hu-HU" sz="1100" u="none" strike="noStrike">
                          <a:effectLst/>
                        </a:rPr>
                        <a:t>GYŐRR2</a:t>
                      </a:r>
                      <a:endParaRPr lang="hu-H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u-HU" sz="1100" u="none" strike="noStrike">
                          <a:effectLst/>
                        </a:rPr>
                        <a:t>Serial0/1/0</a:t>
                      </a:r>
                      <a:endParaRPr lang="hu-H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u-HU" sz="1100" u="none" strike="noStrike">
                          <a:effectLst/>
                        </a:rPr>
                        <a:t>20.20.20.10/30</a:t>
                      </a:r>
                      <a:endParaRPr lang="hu-H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u-HU" sz="1100" u="none" strike="noStrike">
                          <a:effectLst/>
                        </a:rPr>
                        <a:t>2001:2003::1:1/64</a:t>
                      </a:r>
                      <a:endParaRPr lang="hu-H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u-HU" sz="1100" u="none" strike="noStrike">
                          <a:effectLst/>
                        </a:rPr>
                        <a:t>NONE</a:t>
                      </a:r>
                      <a:endParaRPr lang="hu-H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880380580"/>
                  </a:ext>
                </a:extLst>
              </a:tr>
              <a:tr h="190870">
                <a:tc vMerge="1">
                  <a:txBody>
                    <a:bodyPr/>
                    <a:lstStyle/>
                    <a:p>
                      <a:endParaRPr lang="hu-H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hu-H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u-HU" sz="1100" u="none" strike="noStrike">
                          <a:effectLst/>
                        </a:rPr>
                        <a:t>GigabitEthernet0/0/0</a:t>
                      </a:r>
                      <a:endParaRPr lang="hu-H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u-HU" sz="1100" u="none" strike="noStrike">
                          <a:effectLst/>
                        </a:rPr>
                        <a:t> </a:t>
                      </a:r>
                      <a:endParaRPr lang="hu-H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u-HU" sz="1100" u="none" strike="noStrike">
                          <a:effectLst/>
                        </a:rPr>
                        <a:t> </a:t>
                      </a:r>
                      <a:endParaRPr lang="hu-H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u-HU" sz="1100" u="none" strike="noStrike">
                          <a:effectLst/>
                        </a:rPr>
                        <a:t>NONE</a:t>
                      </a:r>
                      <a:endParaRPr lang="hu-H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711267790"/>
                  </a:ext>
                </a:extLst>
              </a:tr>
              <a:tr h="343567">
                <a:tc vMerge="1">
                  <a:txBody>
                    <a:bodyPr/>
                    <a:lstStyle/>
                    <a:p>
                      <a:endParaRPr lang="hu-H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hu-H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u-HU" sz="1100" u="none" strike="noStrike">
                          <a:effectLst/>
                        </a:rPr>
                        <a:t>GigabitEthernet0/0/0.10</a:t>
                      </a:r>
                      <a:endParaRPr lang="hu-H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u-HU" sz="1100" u="none" strike="noStrike">
                          <a:effectLst/>
                        </a:rPr>
                        <a:t>192.168.198.67/26</a:t>
                      </a:r>
                      <a:endParaRPr lang="hu-H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u-HU" sz="1100" u="none" strike="noStrike">
                          <a:effectLst/>
                        </a:rPr>
                        <a:t>2001:2006::1:2/64</a:t>
                      </a:r>
                      <a:endParaRPr lang="hu-H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u-HU" sz="1100" u="none" strike="noStrike">
                          <a:effectLst/>
                        </a:rPr>
                        <a:t>NONE</a:t>
                      </a:r>
                      <a:endParaRPr lang="hu-H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031678296"/>
                  </a:ext>
                </a:extLst>
              </a:tr>
              <a:tr h="343567">
                <a:tc vMerge="1">
                  <a:txBody>
                    <a:bodyPr/>
                    <a:lstStyle/>
                    <a:p>
                      <a:endParaRPr lang="hu-H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hu-H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u-HU" sz="1100" u="none" strike="noStrike">
                          <a:effectLst/>
                        </a:rPr>
                        <a:t>GigabitEthernet0/0/0.20</a:t>
                      </a:r>
                      <a:endParaRPr lang="hu-H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u-HU" sz="1100" u="none" strike="noStrike">
                          <a:effectLst/>
                        </a:rPr>
                        <a:t>192.168.198.131/26</a:t>
                      </a:r>
                      <a:endParaRPr lang="hu-H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u-HU" sz="1100" u="none" strike="noStrike">
                          <a:effectLst/>
                        </a:rPr>
                        <a:t>2001:2007::1:2/64</a:t>
                      </a:r>
                      <a:endParaRPr lang="hu-H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u-HU" sz="1100" u="none" strike="noStrike">
                          <a:effectLst/>
                        </a:rPr>
                        <a:t>NONE</a:t>
                      </a:r>
                      <a:endParaRPr lang="hu-H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241875478"/>
                  </a:ext>
                </a:extLst>
              </a:tr>
              <a:tr h="343567">
                <a:tc vMerge="1">
                  <a:txBody>
                    <a:bodyPr/>
                    <a:lstStyle/>
                    <a:p>
                      <a:endParaRPr lang="hu-H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hu-H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u-HU" sz="1100" u="none" strike="noStrike">
                          <a:effectLst/>
                        </a:rPr>
                        <a:t>GigabitEthernet0/0/0.30</a:t>
                      </a:r>
                      <a:endParaRPr lang="hu-H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u-HU" sz="1100" u="none" strike="noStrike">
                          <a:effectLst/>
                        </a:rPr>
                        <a:t>192.168.198.193/26</a:t>
                      </a:r>
                      <a:endParaRPr lang="hu-H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u-HU" sz="1100" u="none" strike="noStrike">
                          <a:effectLst/>
                        </a:rPr>
                        <a:t>2001:2008::1:2/64</a:t>
                      </a:r>
                      <a:endParaRPr lang="hu-H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u-HU" sz="1100" u="none" strike="noStrike">
                          <a:effectLst/>
                        </a:rPr>
                        <a:t>NONE</a:t>
                      </a:r>
                      <a:endParaRPr lang="hu-H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039229914"/>
                  </a:ext>
                </a:extLst>
              </a:tr>
              <a:tr h="190870">
                <a:tc vMerge="1">
                  <a:txBody>
                    <a:bodyPr/>
                    <a:lstStyle/>
                    <a:p>
                      <a:endParaRPr lang="hu-H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hu-H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u-HU" sz="1100" u="none" strike="noStrike">
                          <a:effectLst/>
                        </a:rPr>
                        <a:t> </a:t>
                      </a:r>
                      <a:endParaRPr lang="hu-H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u-HU" sz="1100" u="none" strike="noStrike">
                          <a:effectLst/>
                        </a:rPr>
                        <a:t> </a:t>
                      </a:r>
                      <a:endParaRPr lang="hu-H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u-HU" sz="1100" u="none" strike="noStrike">
                          <a:effectLst/>
                        </a:rPr>
                        <a:t> </a:t>
                      </a:r>
                      <a:endParaRPr lang="hu-H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u-HU" sz="1100" u="none" strike="noStrike">
                          <a:effectLst/>
                        </a:rPr>
                        <a:t>NONE</a:t>
                      </a:r>
                      <a:endParaRPr lang="hu-H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847067487"/>
                  </a:ext>
                </a:extLst>
              </a:tr>
              <a:tr h="190870">
                <a:tc vMerge="1">
                  <a:txBody>
                    <a:bodyPr/>
                    <a:lstStyle/>
                    <a:p>
                      <a:endParaRPr lang="hu-H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hu-H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u-HU" sz="1100" u="none" strike="noStrike">
                          <a:effectLst/>
                        </a:rPr>
                        <a:t> </a:t>
                      </a:r>
                      <a:endParaRPr lang="hu-H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u-HU" sz="1100" u="none" strike="noStrike">
                          <a:effectLst/>
                        </a:rPr>
                        <a:t> </a:t>
                      </a:r>
                      <a:endParaRPr lang="hu-H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u-HU" sz="1100" u="none" strike="noStrike">
                          <a:effectLst/>
                        </a:rPr>
                        <a:t> </a:t>
                      </a:r>
                      <a:endParaRPr lang="hu-H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u-HU" sz="1100" u="none" strike="noStrike">
                          <a:effectLst/>
                        </a:rPr>
                        <a:t>NONE</a:t>
                      </a:r>
                      <a:endParaRPr lang="hu-H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426399502"/>
                  </a:ext>
                </a:extLst>
              </a:tr>
              <a:tr h="190870">
                <a:tc vMerge="1">
                  <a:txBody>
                    <a:bodyPr/>
                    <a:lstStyle/>
                    <a:p>
                      <a:endParaRPr lang="hu-H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100" u="none" strike="noStrike">
                          <a:effectLst/>
                        </a:rPr>
                        <a:t>PC0</a:t>
                      </a:r>
                      <a:endParaRPr lang="hu-H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u-HU" sz="1100" u="none" strike="noStrike">
                          <a:effectLst/>
                        </a:rPr>
                        <a:t>FastEthernet0</a:t>
                      </a:r>
                      <a:endParaRPr lang="hu-H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u-HU" sz="1100" u="none" strike="noStrike">
                          <a:effectLst/>
                        </a:rPr>
                        <a:t>192.168.198.70/26</a:t>
                      </a:r>
                      <a:endParaRPr lang="hu-H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u-HU" sz="1100" u="none" strike="noStrike">
                          <a:effectLst/>
                        </a:rPr>
                        <a:t>2001:2006::1:10/64</a:t>
                      </a:r>
                      <a:endParaRPr lang="hu-H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u-HU" sz="1100" u="none" strike="noStrike">
                          <a:effectLst/>
                        </a:rPr>
                        <a:t>192.168.198.66</a:t>
                      </a:r>
                      <a:endParaRPr lang="hu-H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288776604"/>
                  </a:ext>
                </a:extLst>
              </a:tr>
              <a:tr h="343567">
                <a:tc vMerge="1">
                  <a:txBody>
                    <a:bodyPr/>
                    <a:lstStyle/>
                    <a:p>
                      <a:endParaRPr lang="hu-H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100" u="none" strike="noStrike">
                          <a:effectLst/>
                        </a:rPr>
                        <a:t>PC1</a:t>
                      </a:r>
                      <a:endParaRPr lang="hu-H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u-HU" sz="1100" u="none" strike="noStrike">
                          <a:effectLst/>
                        </a:rPr>
                        <a:t>FastEthernet0</a:t>
                      </a:r>
                      <a:endParaRPr lang="hu-H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u-HU" sz="1100" u="none" strike="noStrike">
                          <a:effectLst/>
                        </a:rPr>
                        <a:t>192.168.198.140/26</a:t>
                      </a:r>
                      <a:endParaRPr lang="hu-H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u-HU" sz="1100" u="none" strike="noStrike">
                          <a:effectLst/>
                        </a:rPr>
                        <a:t>2001:2007::1:10/64</a:t>
                      </a:r>
                      <a:endParaRPr lang="hu-H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u-HU" sz="1100" u="none" strike="noStrike">
                          <a:effectLst/>
                        </a:rPr>
                        <a:t>192.168.198.130</a:t>
                      </a:r>
                      <a:endParaRPr lang="hu-H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498308018"/>
                  </a:ext>
                </a:extLst>
              </a:tr>
              <a:tr h="343567">
                <a:tc vMerge="1">
                  <a:txBody>
                    <a:bodyPr/>
                    <a:lstStyle/>
                    <a:p>
                      <a:endParaRPr lang="hu-H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100" u="none" strike="noStrike">
                          <a:effectLst/>
                        </a:rPr>
                        <a:t>PC2</a:t>
                      </a:r>
                      <a:endParaRPr lang="hu-H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u-HU" sz="1100" u="none" strike="noStrike">
                          <a:effectLst/>
                        </a:rPr>
                        <a:t>FastEthernet0</a:t>
                      </a:r>
                      <a:endParaRPr lang="hu-H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u-HU" sz="1100" u="none" strike="noStrike">
                          <a:effectLst/>
                        </a:rPr>
                        <a:t>192.168.198.200/26</a:t>
                      </a:r>
                      <a:endParaRPr lang="hu-H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u-HU" sz="1100" u="none" strike="noStrike">
                          <a:effectLst/>
                        </a:rPr>
                        <a:t>2001:2008::1:10/64</a:t>
                      </a:r>
                      <a:endParaRPr lang="hu-H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u-HU" sz="1100" u="none" strike="noStrike">
                          <a:effectLst/>
                        </a:rPr>
                        <a:t>192.168.198.194</a:t>
                      </a:r>
                      <a:endParaRPr lang="hu-H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077069022"/>
                  </a:ext>
                </a:extLst>
              </a:tr>
              <a:tr h="343567">
                <a:tc vMerge="1">
                  <a:txBody>
                    <a:bodyPr/>
                    <a:lstStyle/>
                    <a:p>
                      <a:endParaRPr lang="hu-H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100" u="none" strike="noStrike">
                          <a:effectLst/>
                        </a:rPr>
                        <a:t>PC3</a:t>
                      </a:r>
                      <a:endParaRPr lang="hu-H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u-HU" sz="1100" u="none" strike="noStrike">
                          <a:effectLst/>
                        </a:rPr>
                        <a:t>FastEthernet0</a:t>
                      </a:r>
                      <a:endParaRPr lang="hu-H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u-HU" sz="1100" u="none" strike="noStrike">
                          <a:effectLst/>
                        </a:rPr>
                        <a:t>192.168.198.201/26</a:t>
                      </a:r>
                      <a:endParaRPr lang="hu-H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u-HU" sz="1100" u="none" strike="noStrike">
                          <a:effectLst/>
                        </a:rPr>
                        <a:t>2001:2008::1:10/64</a:t>
                      </a:r>
                      <a:endParaRPr lang="hu-H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u-HU" sz="1100" u="none" strike="noStrike" dirty="0">
                          <a:effectLst/>
                        </a:rPr>
                        <a:t>192.168.198.194</a:t>
                      </a:r>
                      <a:endParaRPr lang="hu-H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2316686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109536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3D8D3D8-B053-4B6C-A5AC-AD4875C194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Ip</a:t>
            </a:r>
            <a:r>
              <a:rPr lang="hu-HU" dirty="0"/>
              <a:t> Címzések</a:t>
            </a:r>
          </a:p>
        </p:txBody>
      </p:sp>
      <p:graphicFrame>
        <p:nvGraphicFramePr>
          <p:cNvPr id="4" name="Tartalom helye 3">
            <a:extLst>
              <a:ext uri="{FF2B5EF4-FFF2-40B4-BE49-F238E27FC236}">
                <a16:creationId xmlns:a16="http://schemas.microsoft.com/office/drawing/2014/main" id="{12DC5611-4FA9-4DD2-B12E-F7900679A30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75572072"/>
              </p:ext>
            </p:extLst>
          </p:nvPr>
        </p:nvGraphicFramePr>
        <p:xfrm>
          <a:off x="483621" y="2097088"/>
          <a:ext cx="11243159" cy="414239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18700">
                  <a:extLst>
                    <a:ext uri="{9D8B030D-6E8A-4147-A177-3AD203B41FA5}">
                      <a16:colId xmlns:a16="http://schemas.microsoft.com/office/drawing/2014/main" val="3629875693"/>
                    </a:ext>
                  </a:extLst>
                </a:gridCol>
                <a:gridCol w="1360637">
                  <a:extLst>
                    <a:ext uri="{9D8B030D-6E8A-4147-A177-3AD203B41FA5}">
                      <a16:colId xmlns:a16="http://schemas.microsoft.com/office/drawing/2014/main" val="1985162377"/>
                    </a:ext>
                  </a:extLst>
                </a:gridCol>
                <a:gridCol w="2005149">
                  <a:extLst>
                    <a:ext uri="{9D8B030D-6E8A-4147-A177-3AD203B41FA5}">
                      <a16:colId xmlns:a16="http://schemas.microsoft.com/office/drawing/2014/main" val="227475897"/>
                    </a:ext>
                  </a:extLst>
                </a:gridCol>
                <a:gridCol w="1736603">
                  <a:extLst>
                    <a:ext uri="{9D8B030D-6E8A-4147-A177-3AD203B41FA5}">
                      <a16:colId xmlns:a16="http://schemas.microsoft.com/office/drawing/2014/main" val="1765026465"/>
                    </a:ext>
                  </a:extLst>
                </a:gridCol>
                <a:gridCol w="2613855">
                  <a:extLst>
                    <a:ext uri="{9D8B030D-6E8A-4147-A177-3AD203B41FA5}">
                      <a16:colId xmlns:a16="http://schemas.microsoft.com/office/drawing/2014/main" val="4234271987"/>
                    </a:ext>
                  </a:extLst>
                </a:gridCol>
                <a:gridCol w="1808215">
                  <a:extLst>
                    <a:ext uri="{9D8B030D-6E8A-4147-A177-3AD203B41FA5}">
                      <a16:colId xmlns:a16="http://schemas.microsoft.com/office/drawing/2014/main" val="698286004"/>
                    </a:ext>
                  </a:extLst>
                </a:gridCol>
              </a:tblGrid>
              <a:tr h="219204">
                <a:tc rowSpan="8">
                  <a:txBody>
                    <a:bodyPr/>
                    <a:lstStyle/>
                    <a:p>
                      <a:pPr algn="ctr" fontAlgn="ctr"/>
                      <a:r>
                        <a:rPr lang="hu-HU" sz="1100" u="none" strike="noStrike">
                          <a:effectLst/>
                        </a:rPr>
                        <a:t>Szeged</a:t>
                      </a:r>
                      <a:endParaRPr lang="hu-H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72" marR="7472" marT="7472" marB="0" anchor="ctr"/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hu-HU" sz="1100" u="none" strike="noStrike">
                          <a:effectLst/>
                        </a:rPr>
                        <a:t>SZEGEDR1</a:t>
                      </a:r>
                      <a:endParaRPr lang="hu-H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72" marR="7472" marT="7472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u-HU" sz="1100" u="none" strike="noStrike">
                          <a:effectLst/>
                        </a:rPr>
                        <a:t>GigabitEthernet0/0/0</a:t>
                      </a:r>
                      <a:endParaRPr lang="hu-H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72" marR="7472" marT="74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u-HU" sz="1100" u="none" strike="noStrike">
                          <a:effectLst/>
                        </a:rPr>
                        <a:t>192.168.199.2/30</a:t>
                      </a:r>
                      <a:endParaRPr lang="hu-H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72" marR="7472" marT="74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u-HU" sz="1100" u="none" strike="noStrike">
                          <a:effectLst/>
                        </a:rPr>
                        <a:t>2001:2005::1:1/64</a:t>
                      </a:r>
                      <a:endParaRPr lang="hu-H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72" marR="7472" marT="74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u-HU" sz="1100" u="none" strike="noStrike">
                          <a:effectLst/>
                        </a:rPr>
                        <a:t>NONE</a:t>
                      </a:r>
                      <a:endParaRPr lang="hu-H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72" marR="7472" marT="7472" marB="0" anchor="b"/>
                </a:tc>
                <a:extLst>
                  <a:ext uri="{0D108BD9-81ED-4DB2-BD59-A6C34878D82A}">
                    <a16:rowId xmlns:a16="http://schemas.microsoft.com/office/drawing/2014/main" val="3209524395"/>
                  </a:ext>
                </a:extLst>
              </a:tr>
              <a:tr h="219204">
                <a:tc vMerge="1">
                  <a:txBody>
                    <a:bodyPr/>
                    <a:lstStyle/>
                    <a:p>
                      <a:endParaRPr lang="hu-H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hu-H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u-HU" sz="1100" u="none" strike="noStrike">
                          <a:effectLst/>
                        </a:rPr>
                        <a:t>GigabitEthernet0/0/1</a:t>
                      </a:r>
                      <a:endParaRPr lang="hu-H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72" marR="7472" marT="74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u-HU" sz="1100" u="none" strike="noStrike">
                          <a:effectLst/>
                        </a:rPr>
                        <a:t>20.20.20.2/30</a:t>
                      </a:r>
                      <a:endParaRPr lang="hu-H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72" marR="7472" marT="74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u-HU" sz="1100" u="none" strike="noStrike">
                          <a:effectLst/>
                        </a:rPr>
                        <a:t>2001:2001::1:2/64</a:t>
                      </a:r>
                      <a:endParaRPr lang="hu-H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72" marR="7472" marT="74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u-HU" sz="1100" u="none" strike="noStrike">
                          <a:effectLst/>
                        </a:rPr>
                        <a:t>NONE</a:t>
                      </a:r>
                      <a:endParaRPr lang="hu-H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72" marR="7472" marT="7472" marB="0" anchor="b"/>
                </a:tc>
                <a:extLst>
                  <a:ext uri="{0D108BD9-81ED-4DB2-BD59-A6C34878D82A}">
                    <a16:rowId xmlns:a16="http://schemas.microsoft.com/office/drawing/2014/main" val="2160334047"/>
                  </a:ext>
                </a:extLst>
              </a:tr>
              <a:tr h="219204">
                <a:tc vMerge="1">
                  <a:txBody>
                    <a:bodyPr/>
                    <a:lstStyle/>
                    <a:p>
                      <a:endParaRPr lang="hu-H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hu-H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u-HU" sz="1100" u="none" strike="noStrike">
                          <a:effectLst/>
                        </a:rPr>
                        <a:t>Tunnel0</a:t>
                      </a:r>
                      <a:endParaRPr lang="hu-H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72" marR="7472" marT="74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u-HU" sz="1100" u="none" strike="noStrike">
                          <a:effectLst/>
                        </a:rPr>
                        <a:t>67.67.67.6/30</a:t>
                      </a:r>
                      <a:endParaRPr lang="hu-H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72" marR="7472" marT="74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u-HU" sz="1100" u="none" strike="noStrike">
                          <a:effectLst/>
                        </a:rPr>
                        <a:t> </a:t>
                      </a:r>
                      <a:endParaRPr lang="hu-H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72" marR="7472" marT="74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u-HU" sz="1100" u="none" strike="noStrike">
                          <a:effectLst/>
                        </a:rPr>
                        <a:t>NONE</a:t>
                      </a:r>
                      <a:endParaRPr lang="hu-H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72" marR="7472" marT="7472" marB="0" anchor="b"/>
                </a:tc>
                <a:extLst>
                  <a:ext uri="{0D108BD9-81ED-4DB2-BD59-A6C34878D82A}">
                    <a16:rowId xmlns:a16="http://schemas.microsoft.com/office/drawing/2014/main" val="1444927987"/>
                  </a:ext>
                </a:extLst>
              </a:tr>
              <a:tr h="219204">
                <a:tc vMerge="1">
                  <a:txBody>
                    <a:bodyPr/>
                    <a:lstStyle/>
                    <a:p>
                      <a:endParaRPr lang="hu-HU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hu-HU" sz="1100" u="none" strike="noStrike">
                          <a:effectLst/>
                        </a:rPr>
                        <a:t>Server0</a:t>
                      </a:r>
                      <a:endParaRPr lang="hu-H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72" marR="7472" marT="7472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u-HU" sz="1100" u="none" strike="noStrike">
                          <a:effectLst/>
                        </a:rPr>
                        <a:t>FastEthernet0</a:t>
                      </a:r>
                      <a:endParaRPr lang="hu-H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72" marR="7472" marT="74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u-HU" sz="1100" u="none" strike="noStrike">
                          <a:effectLst/>
                        </a:rPr>
                        <a:t>192.168.199.10/24</a:t>
                      </a:r>
                      <a:endParaRPr lang="hu-H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72" marR="7472" marT="74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u-HU" sz="1100" u="none" strike="noStrike">
                          <a:effectLst/>
                        </a:rPr>
                        <a:t>2001:2005::1:10/64</a:t>
                      </a:r>
                      <a:endParaRPr lang="hu-H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72" marR="7472" marT="74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u-HU" sz="1100" u="none" strike="noStrike">
                          <a:effectLst/>
                        </a:rPr>
                        <a:t>192.168.199.1</a:t>
                      </a:r>
                      <a:endParaRPr lang="hu-H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72" marR="7472" marT="7472" marB="0" anchor="b"/>
                </a:tc>
                <a:extLst>
                  <a:ext uri="{0D108BD9-81ED-4DB2-BD59-A6C34878D82A}">
                    <a16:rowId xmlns:a16="http://schemas.microsoft.com/office/drawing/2014/main" val="133283650"/>
                  </a:ext>
                </a:extLst>
              </a:tr>
              <a:tr h="219204">
                <a:tc vMerge="1">
                  <a:txBody>
                    <a:bodyPr/>
                    <a:lstStyle/>
                    <a:p>
                      <a:endParaRPr lang="hu-H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hu-H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u-HU" sz="1100" u="none" strike="noStrike">
                          <a:effectLst/>
                        </a:rPr>
                        <a:t> </a:t>
                      </a:r>
                      <a:endParaRPr lang="hu-H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72" marR="7472" marT="74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u-HU" sz="1100" u="none" strike="noStrike">
                          <a:effectLst/>
                        </a:rPr>
                        <a:t> </a:t>
                      </a:r>
                      <a:endParaRPr lang="hu-H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72" marR="7472" marT="74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u-HU" sz="1100" u="none" strike="noStrike">
                          <a:effectLst/>
                        </a:rPr>
                        <a:t> </a:t>
                      </a:r>
                      <a:endParaRPr lang="hu-H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72" marR="7472" marT="74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u-HU" sz="1100" u="none" strike="noStrike">
                          <a:effectLst/>
                        </a:rPr>
                        <a:t> </a:t>
                      </a:r>
                      <a:endParaRPr lang="hu-H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72" marR="7472" marT="7472" marB="0" anchor="b"/>
                </a:tc>
                <a:extLst>
                  <a:ext uri="{0D108BD9-81ED-4DB2-BD59-A6C34878D82A}">
                    <a16:rowId xmlns:a16="http://schemas.microsoft.com/office/drawing/2014/main" val="2792288961"/>
                  </a:ext>
                </a:extLst>
              </a:tr>
              <a:tr h="210436">
                <a:tc vMerge="1">
                  <a:txBody>
                    <a:bodyPr/>
                    <a:lstStyle/>
                    <a:p>
                      <a:endParaRPr lang="hu-HU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hu-HU" sz="1100" u="none" strike="noStrike">
                          <a:effectLst/>
                        </a:rPr>
                        <a:t>Server1</a:t>
                      </a:r>
                      <a:endParaRPr lang="hu-H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72" marR="7472" marT="7472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u-HU" sz="1100" u="none" strike="noStrike">
                          <a:effectLst/>
                        </a:rPr>
                        <a:t>FastEthernet0</a:t>
                      </a:r>
                      <a:endParaRPr lang="hu-H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72" marR="7472" marT="74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u-HU" sz="1100" u="none" strike="noStrike">
                          <a:effectLst/>
                        </a:rPr>
                        <a:t>192.168.199.20/24</a:t>
                      </a:r>
                      <a:endParaRPr lang="hu-H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72" marR="7472" marT="74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u-HU" sz="1100" u="none" strike="noStrike">
                          <a:effectLst/>
                        </a:rPr>
                        <a:t>2001:2005::1:11/64</a:t>
                      </a:r>
                      <a:endParaRPr lang="hu-H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72" marR="7472" marT="74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u-HU" sz="1100" u="none" strike="noStrike">
                          <a:effectLst/>
                        </a:rPr>
                        <a:t>192.168.199.1</a:t>
                      </a:r>
                      <a:endParaRPr lang="hu-H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72" marR="7472" marT="7472" marB="0" anchor="b"/>
                </a:tc>
                <a:extLst>
                  <a:ext uri="{0D108BD9-81ED-4DB2-BD59-A6C34878D82A}">
                    <a16:rowId xmlns:a16="http://schemas.microsoft.com/office/drawing/2014/main" val="1897910650"/>
                  </a:ext>
                </a:extLst>
              </a:tr>
              <a:tr h="219204">
                <a:tc vMerge="1">
                  <a:txBody>
                    <a:bodyPr/>
                    <a:lstStyle/>
                    <a:p>
                      <a:endParaRPr lang="hu-H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hu-H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u-HU" sz="1100" u="none" strike="noStrike">
                          <a:effectLst/>
                        </a:rPr>
                        <a:t> </a:t>
                      </a:r>
                      <a:endParaRPr lang="hu-H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72" marR="7472" marT="74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u-HU" sz="1100" u="none" strike="noStrike">
                          <a:effectLst/>
                        </a:rPr>
                        <a:t> </a:t>
                      </a:r>
                      <a:endParaRPr lang="hu-H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72" marR="7472" marT="74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u-HU" sz="1100" u="none" strike="noStrike">
                          <a:effectLst/>
                        </a:rPr>
                        <a:t> </a:t>
                      </a:r>
                      <a:endParaRPr lang="hu-H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72" marR="7472" marT="74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u-HU" sz="1100" u="none" strike="noStrike">
                          <a:effectLst/>
                        </a:rPr>
                        <a:t> </a:t>
                      </a:r>
                      <a:endParaRPr lang="hu-H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72" marR="7472" marT="7472" marB="0" anchor="b"/>
                </a:tc>
                <a:extLst>
                  <a:ext uri="{0D108BD9-81ED-4DB2-BD59-A6C34878D82A}">
                    <a16:rowId xmlns:a16="http://schemas.microsoft.com/office/drawing/2014/main" val="3023754001"/>
                  </a:ext>
                </a:extLst>
              </a:tr>
              <a:tr h="219204">
                <a:tc vMerge="1">
                  <a:txBody>
                    <a:bodyPr/>
                    <a:lstStyle/>
                    <a:p>
                      <a:endParaRPr lang="hu-H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u-HU" sz="1100" u="none" strike="noStrike">
                          <a:effectLst/>
                        </a:rPr>
                        <a:t>Laptop1</a:t>
                      </a:r>
                      <a:endParaRPr lang="hu-H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72" marR="7472" marT="74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u-HU" sz="1100" u="none" strike="noStrike">
                          <a:effectLst/>
                        </a:rPr>
                        <a:t>NONE</a:t>
                      </a:r>
                      <a:endParaRPr lang="hu-H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72" marR="7472" marT="74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u-HU" sz="1100" u="none" strike="noStrike">
                          <a:effectLst/>
                        </a:rPr>
                        <a:t>NONE</a:t>
                      </a:r>
                      <a:endParaRPr lang="hu-H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72" marR="7472" marT="74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u-HU" sz="1100" u="none" strike="noStrike">
                          <a:effectLst/>
                        </a:rPr>
                        <a:t>NONE</a:t>
                      </a:r>
                      <a:endParaRPr lang="hu-H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72" marR="7472" marT="74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u-HU" sz="1100" u="none" strike="noStrike">
                          <a:effectLst/>
                        </a:rPr>
                        <a:t>NONE</a:t>
                      </a:r>
                      <a:endParaRPr lang="hu-H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72" marR="7472" marT="7472" marB="0" anchor="b"/>
                </a:tc>
                <a:extLst>
                  <a:ext uri="{0D108BD9-81ED-4DB2-BD59-A6C34878D82A}">
                    <a16:rowId xmlns:a16="http://schemas.microsoft.com/office/drawing/2014/main" val="1711387496"/>
                  </a:ext>
                </a:extLst>
              </a:tr>
              <a:tr h="205490"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hu-HU" sz="1100" u="none" strike="noStrike">
                          <a:effectLst/>
                        </a:rPr>
                        <a:t>Miskolc</a:t>
                      </a:r>
                      <a:endParaRPr lang="hu-H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72" marR="7472" marT="7472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hu-HU" sz="1100" u="none" strike="noStrike">
                          <a:effectLst/>
                        </a:rPr>
                        <a:t>MISKOLCR1</a:t>
                      </a:r>
                      <a:endParaRPr lang="hu-H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72" marR="7472" marT="7472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u-HU" sz="1100" u="none" strike="noStrike">
                          <a:effectLst/>
                        </a:rPr>
                        <a:t>GigabitEthernet0/0/0</a:t>
                      </a:r>
                      <a:endParaRPr lang="hu-H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72" marR="7472" marT="74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u-HU" sz="1100" u="none" strike="noStrike">
                          <a:effectLst/>
                        </a:rPr>
                        <a:t>20.20.20.14/30</a:t>
                      </a:r>
                      <a:endParaRPr lang="hu-H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72" marR="7472" marT="74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u-HU" sz="1100" u="none" strike="noStrike">
                          <a:effectLst/>
                        </a:rPr>
                        <a:t>2001:2004::1:2/64</a:t>
                      </a:r>
                      <a:endParaRPr lang="hu-H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72" marR="7472" marT="74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u-HU" sz="1100" u="none" strike="noStrike">
                          <a:effectLst/>
                        </a:rPr>
                        <a:t>NONE</a:t>
                      </a:r>
                      <a:endParaRPr lang="hu-H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72" marR="7472" marT="7472" marB="0" anchor="b"/>
                </a:tc>
                <a:extLst>
                  <a:ext uri="{0D108BD9-81ED-4DB2-BD59-A6C34878D82A}">
                    <a16:rowId xmlns:a16="http://schemas.microsoft.com/office/drawing/2014/main" val="3608811608"/>
                  </a:ext>
                </a:extLst>
              </a:tr>
              <a:tr h="219204">
                <a:tc vMerge="1">
                  <a:txBody>
                    <a:bodyPr/>
                    <a:lstStyle/>
                    <a:p>
                      <a:endParaRPr lang="hu-H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hu-H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u-HU" sz="1100" u="none" strike="noStrike">
                          <a:effectLst/>
                        </a:rPr>
                        <a:t>GigabitEthernet0/0/1</a:t>
                      </a:r>
                      <a:endParaRPr lang="hu-H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72" marR="7472" marT="74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u-HU" sz="1100" u="none" strike="noStrike">
                          <a:effectLst/>
                        </a:rPr>
                        <a:t>192.168.200.1/24</a:t>
                      </a:r>
                      <a:endParaRPr lang="hu-H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72" marR="7472" marT="74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u-HU" sz="1100" u="none" strike="noStrike">
                          <a:effectLst/>
                        </a:rPr>
                        <a:t>2001:2009::1:1/64</a:t>
                      </a:r>
                      <a:endParaRPr lang="hu-H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72" marR="7472" marT="74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u-HU" sz="1100" u="none" strike="noStrike">
                          <a:effectLst/>
                        </a:rPr>
                        <a:t>NONE</a:t>
                      </a:r>
                      <a:endParaRPr lang="hu-H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72" marR="7472" marT="7472" marB="0" anchor="b"/>
                </a:tc>
                <a:extLst>
                  <a:ext uri="{0D108BD9-81ED-4DB2-BD59-A6C34878D82A}">
                    <a16:rowId xmlns:a16="http://schemas.microsoft.com/office/drawing/2014/main" val="4236310395"/>
                  </a:ext>
                </a:extLst>
              </a:tr>
              <a:tr h="219204">
                <a:tc vMerge="1">
                  <a:txBody>
                    <a:bodyPr/>
                    <a:lstStyle/>
                    <a:p>
                      <a:endParaRPr lang="hu-HU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hu-HU" sz="1100" u="none" strike="noStrike">
                          <a:effectLst/>
                        </a:rPr>
                        <a:t>MISKOLCWIFI</a:t>
                      </a:r>
                      <a:endParaRPr lang="hu-H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72" marR="7472" marT="7472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u-HU" sz="1100" u="none" strike="noStrike">
                          <a:effectLst/>
                        </a:rPr>
                        <a:t>Internet</a:t>
                      </a:r>
                      <a:endParaRPr lang="hu-H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72" marR="7472" marT="74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u-HU" sz="1100" u="none" strike="noStrike">
                          <a:effectLst/>
                        </a:rPr>
                        <a:t>192.168.200.2/24</a:t>
                      </a:r>
                      <a:endParaRPr lang="hu-H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72" marR="7472" marT="74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u-HU" sz="1100" u="none" strike="noStrike">
                          <a:effectLst/>
                        </a:rPr>
                        <a:t>NONE</a:t>
                      </a:r>
                      <a:endParaRPr lang="hu-H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72" marR="7472" marT="74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u-HU" sz="1100" u="none" strike="noStrike">
                          <a:effectLst/>
                        </a:rPr>
                        <a:t>NONE</a:t>
                      </a:r>
                      <a:endParaRPr lang="hu-H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72" marR="7472" marT="7472" marB="0" anchor="b"/>
                </a:tc>
                <a:extLst>
                  <a:ext uri="{0D108BD9-81ED-4DB2-BD59-A6C34878D82A}">
                    <a16:rowId xmlns:a16="http://schemas.microsoft.com/office/drawing/2014/main" val="4040066754"/>
                  </a:ext>
                </a:extLst>
              </a:tr>
              <a:tr h="219204">
                <a:tc vMerge="1">
                  <a:txBody>
                    <a:bodyPr/>
                    <a:lstStyle/>
                    <a:p>
                      <a:endParaRPr lang="hu-H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hu-H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u-HU" sz="1100" u="none" strike="noStrike">
                          <a:effectLst/>
                        </a:rPr>
                        <a:t>LAN</a:t>
                      </a:r>
                      <a:endParaRPr lang="hu-H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72" marR="7472" marT="74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u-HU" sz="1100" u="none" strike="noStrike">
                          <a:effectLst/>
                        </a:rPr>
                        <a:t>192.168.201.1/24</a:t>
                      </a:r>
                      <a:endParaRPr lang="hu-H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72" marR="7472" marT="74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u-HU" sz="1100" u="none" strike="noStrike">
                          <a:effectLst/>
                        </a:rPr>
                        <a:t>NONE</a:t>
                      </a:r>
                      <a:endParaRPr lang="hu-H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72" marR="7472" marT="74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u-HU" sz="1100" u="none" strike="noStrike">
                          <a:effectLst/>
                        </a:rPr>
                        <a:t>NONE</a:t>
                      </a:r>
                      <a:endParaRPr lang="hu-H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72" marR="7472" marT="7472" marB="0" anchor="b"/>
                </a:tc>
                <a:extLst>
                  <a:ext uri="{0D108BD9-81ED-4DB2-BD59-A6C34878D82A}">
                    <a16:rowId xmlns:a16="http://schemas.microsoft.com/office/drawing/2014/main" val="2512196561"/>
                  </a:ext>
                </a:extLst>
              </a:tr>
              <a:tr h="219204">
                <a:tc vMerge="1">
                  <a:txBody>
                    <a:bodyPr/>
                    <a:lstStyle/>
                    <a:p>
                      <a:endParaRPr lang="hu-H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u-HU" sz="1100" u="none" strike="noStrike">
                          <a:effectLst/>
                        </a:rPr>
                        <a:t>SMARTPHONE</a:t>
                      </a:r>
                      <a:endParaRPr lang="hu-H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72" marR="7472" marT="74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u-HU" sz="1100" u="none" strike="noStrike">
                          <a:effectLst/>
                        </a:rPr>
                        <a:t>Wireless1</a:t>
                      </a:r>
                      <a:endParaRPr lang="hu-H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72" marR="7472" marT="74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u-HU" sz="1100" u="none" strike="noStrike">
                          <a:effectLst/>
                        </a:rPr>
                        <a:t>DHCP</a:t>
                      </a:r>
                      <a:endParaRPr lang="hu-H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72" marR="7472" marT="74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u-HU" sz="1100" u="none" strike="noStrike">
                          <a:effectLst/>
                        </a:rPr>
                        <a:t>NONE</a:t>
                      </a:r>
                      <a:endParaRPr lang="hu-H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72" marR="7472" marT="74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u-HU" sz="1100" u="none" strike="noStrike">
                          <a:effectLst/>
                        </a:rPr>
                        <a:t>192.168.201.1</a:t>
                      </a:r>
                      <a:endParaRPr lang="hu-H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72" marR="7472" marT="7472" marB="0" anchor="b"/>
                </a:tc>
                <a:extLst>
                  <a:ext uri="{0D108BD9-81ED-4DB2-BD59-A6C34878D82A}">
                    <a16:rowId xmlns:a16="http://schemas.microsoft.com/office/drawing/2014/main" val="594200655"/>
                  </a:ext>
                </a:extLst>
              </a:tr>
              <a:tr h="219204">
                <a:tc vMerge="1">
                  <a:txBody>
                    <a:bodyPr/>
                    <a:lstStyle/>
                    <a:p>
                      <a:endParaRPr lang="hu-H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100" u="none" strike="noStrike">
                          <a:effectLst/>
                        </a:rPr>
                        <a:t>IoT1</a:t>
                      </a:r>
                      <a:endParaRPr lang="hu-H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72" marR="7472" marT="7472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u-HU" sz="1100" u="none" strike="noStrike">
                          <a:effectLst/>
                        </a:rPr>
                        <a:t>Wireless1</a:t>
                      </a:r>
                      <a:endParaRPr lang="hu-H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72" marR="7472" marT="74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u-HU" sz="1100" u="none" strike="noStrike">
                          <a:effectLst/>
                        </a:rPr>
                        <a:t>DHCP</a:t>
                      </a:r>
                      <a:endParaRPr lang="hu-H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72" marR="7472" marT="74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u-HU" sz="1100" u="none" strike="noStrike">
                          <a:effectLst/>
                        </a:rPr>
                        <a:t>NONE</a:t>
                      </a:r>
                      <a:endParaRPr lang="hu-H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72" marR="7472" marT="74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u-HU" sz="1100" u="none" strike="noStrike">
                          <a:effectLst/>
                        </a:rPr>
                        <a:t>192.168.201.1</a:t>
                      </a:r>
                      <a:endParaRPr lang="hu-H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72" marR="7472" marT="7472" marB="0" anchor="b"/>
                </a:tc>
                <a:extLst>
                  <a:ext uri="{0D108BD9-81ED-4DB2-BD59-A6C34878D82A}">
                    <a16:rowId xmlns:a16="http://schemas.microsoft.com/office/drawing/2014/main" val="3867735720"/>
                  </a:ext>
                </a:extLst>
              </a:tr>
              <a:tr h="219204"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hu-HU" sz="1100" u="none" strike="noStrike">
                          <a:effectLst/>
                        </a:rPr>
                        <a:t>Budapest</a:t>
                      </a:r>
                      <a:endParaRPr lang="hu-H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72" marR="7472" marT="7472" marB="0" anchor="ctr"/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hu-HU" sz="1100" u="none" strike="noStrike">
                          <a:effectLst/>
                        </a:rPr>
                        <a:t>BPR1</a:t>
                      </a:r>
                      <a:endParaRPr lang="hu-H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72" marR="7472" marT="7472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u-HU" sz="1100" u="none" strike="noStrike">
                          <a:effectLst/>
                        </a:rPr>
                        <a:t>Serial0/1/0</a:t>
                      </a:r>
                      <a:endParaRPr lang="hu-H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72" marR="7472" marT="74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u-HU" sz="1100" u="none" strike="noStrike">
                          <a:effectLst/>
                        </a:rPr>
                        <a:t>20.20.20.5/30</a:t>
                      </a:r>
                      <a:endParaRPr lang="hu-H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72" marR="7472" marT="74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u-HU" sz="1100" u="none" strike="noStrike">
                          <a:effectLst/>
                        </a:rPr>
                        <a:t>2001:2002::1:1/64</a:t>
                      </a:r>
                      <a:endParaRPr lang="hu-H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72" marR="7472" marT="74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u-HU" sz="1100" u="none" strike="noStrike">
                          <a:effectLst/>
                        </a:rPr>
                        <a:t>NONE</a:t>
                      </a:r>
                      <a:endParaRPr lang="hu-H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72" marR="7472" marT="7472" marB="0" anchor="b"/>
                </a:tc>
                <a:extLst>
                  <a:ext uri="{0D108BD9-81ED-4DB2-BD59-A6C34878D82A}">
                    <a16:rowId xmlns:a16="http://schemas.microsoft.com/office/drawing/2014/main" val="4152729706"/>
                  </a:ext>
                </a:extLst>
              </a:tr>
              <a:tr h="219204">
                <a:tc vMerge="1">
                  <a:txBody>
                    <a:bodyPr/>
                    <a:lstStyle/>
                    <a:p>
                      <a:endParaRPr lang="hu-H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hu-H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u-HU" sz="1100" u="none" strike="noStrike">
                          <a:effectLst/>
                        </a:rPr>
                        <a:t>Serial0/1/1</a:t>
                      </a:r>
                      <a:endParaRPr lang="hu-H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72" marR="7472" marT="74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u-HU" sz="1100" u="none" strike="noStrike">
                          <a:effectLst/>
                        </a:rPr>
                        <a:t>20.20.20.9/30</a:t>
                      </a:r>
                      <a:endParaRPr lang="hu-H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72" marR="7472" marT="74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u-HU" sz="1100" u="none" strike="noStrike">
                          <a:effectLst/>
                        </a:rPr>
                        <a:t>2001:2003::1:1/64</a:t>
                      </a:r>
                      <a:endParaRPr lang="hu-H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72" marR="7472" marT="74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u-HU" sz="1100" u="none" strike="noStrike">
                          <a:effectLst/>
                        </a:rPr>
                        <a:t>NONE</a:t>
                      </a:r>
                      <a:endParaRPr lang="hu-H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72" marR="7472" marT="7472" marB="0" anchor="b"/>
                </a:tc>
                <a:extLst>
                  <a:ext uri="{0D108BD9-81ED-4DB2-BD59-A6C34878D82A}">
                    <a16:rowId xmlns:a16="http://schemas.microsoft.com/office/drawing/2014/main" val="140604249"/>
                  </a:ext>
                </a:extLst>
              </a:tr>
              <a:tr h="219204">
                <a:tc vMerge="1">
                  <a:txBody>
                    <a:bodyPr/>
                    <a:lstStyle/>
                    <a:p>
                      <a:endParaRPr lang="hu-H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hu-H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u-HU" sz="1100" u="none" strike="noStrike">
                          <a:effectLst/>
                        </a:rPr>
                        <a:t>Serial0/2/0</a:t>
                      </a:r>
                      <a:endParaRPr lang="hu-H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72" marR="7472" marT="74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u-HU" sz="1100" u="none" strike="noStrike">
                          <a:effectLst/>
                        </a:rPr>
                        <a:t>10.10.10.1/30</a:t>
                      </a:r>
                      <a:endParaRPr lang="hu-H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72" marR="7472" marT="74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u-HU" sz="1100" u="none" strike="noStrike">
                          <a:effectLst/>
                        </a:rPr>
                        <a:t>NONE</a:t>
                      </a:r>
                      <a:endParaRPr lang="hu-H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72" marR="7472" marT="74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u-HU" sz="1100" u="none" strike="noStrike">
                          <a:effectLst/>
                        </a:rPr>
                        <a:t>NONE</a:t>
                      </a:r>
                      <a:endParaRPr lang="hu-H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72" marR="7472" marT="7472" marB="0" anchor="b"/>
                </a:tc>
                <a:extLst>
                  <a:ext uri="{0D108BD9-81ED-4DB2-BD59-A6C34878D82A}">
                    <a16:rowId xmlns:a16="http://schemas.microsoft.com/office/drawing/2014/main" val="4012554174"/>
                  </a:ext>
                </a:extLst>
              </a:tr>
              <a:tr h="219204">
                <a:tc vMerge="1">
                  <a:txBody>
                    <a:bodyPr/>
                    <a:lstStyle/>
                    <a:p>
                      <a:endParaRPr lang="hu-H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hu-H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u-HU" sz="1100" u="none" strike="noStrike">
                          <a:effectLst/>
                        </a:rPr>
                        <a:t>GigabitEthernet0/0/0</a:t>
                      </a:r>
                      <a:endParaRPr lang="hu-H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72" marR="7472" marT="74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u-HU" sz="1100" u="none" strike="noStrike">
                          <a:effectLst/>
                        </a:rPr>
                        <a:t>20.20.20.1/30</a:t>
                      </a:r>
                      <a:endParaRPr lang="hu-H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72" marR="7472" marT="74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u-HU" sz="1100" u="none" strike="noStrike">
                          <a:effectLst/>
                        </a:rPr>
                        <a:t>2001:2001::1:1/64</a:t>
                      </a:r>
                      <a:endParaRPr lang="hu-H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72" marR="7472" marT="74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u-HU" sz="1100" u="none" strike="noStrike">
                          <a:effectLst/>
                        </a:rPr>
                        <a:t>NONE</a:t>
                      </a:r>
                      <a:endParaRPr lang="hu-H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72" marR="7472" marT="7472" marB="0" anchor="b"/>
                </a:tc>
                <a:extLst>
                  <a:ext uri="{0D108BD9-81ED-4DB2-BD59-A6C34878D82A}">
                    <a16:rowId xmlns:a16="http://schemas.microsoft.com/office/drawing/2014/main" val="2214605555"/>
                  </a:ext>
                </a:extLst>
              </a:tr>
              <a:tr h="219204">
                <a:tc vMerge="1">
                  <a:txBody>
                    <a:bodyPr/>
                    <a:lstStyle/>
                    <a:p>
                      <a:endParaRPr lang="hu-H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hu-H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u-HU" sz="1100" u="none" strike="noStrike">
                          <a:effectLst/>
                        </a:rPr>
                        <a:t>GigabitEthernet0/0/1</a:t>
                      </a:r>
                      <a:endParaRPr lang="hu-H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72" marR="7472" marT="74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u-HU" sz="1100" u="none" strike="noStrike">
                          <a:effectLst/>
                        </a:rPr>
                        <a:t>20.20.20.13/30</a:t>
                      </a:r>
                      <a:endParaRPr lang="hu-H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72" marR="7472" marT="74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u-HU" sz="1100" u="none" strike="noStrike">
                          <a:effectLst/>
                        </a:rPr>
                        <a:t>2001:2004::1:1/64</a:t>
                      </a:r>
                      <a:endParaRPr lang="hu-H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72" marR="7472" marT="74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u-HU" sz="1100" u="none" strike="noStrike" dirty="0">
                          <a:effectLst/>
                        </a:rPr>
                        <a:t>NONE</a:t>
                      </a:r>
                      <a:endParaRPr lang="hu-H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72" marR="7472" marT="7472" marB="0" anchor="b"/>
                </a:tc>
                <a:extLst>
                  <a:ext uri="{0D108BD9-81ED-4DB2-BD59-A6C34878D82A}">
                    <a16:rowId xmlns:a16="http://schemas.microsoft.com/office/drawing/2014/main" val="28850633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6957230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Áramkör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5364_TF45165253.potx" id="{17E1E4B4-27E3-423D-A74E-75A852A6DBB6}" vid="{E50E9FA4-FEC9-446C-916C-718E946F23C9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04C6BCC-A38B-4625-90E6-7D3BBA3909A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C41CBB0-BAA0-4983-8F2B-E10AF3358DA8}">
  <ds:schemaRefs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71af3243-3dd4-4a8d-8c0d-dd76da1f02a5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E096F0E7-E7B5-406E-8E94-F0043B2AC7F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Áramkör arculat</Template>
  <TotalTime>0</TotalTime>
  <Words>525</Words>
  <Application>Microsoft Office PowerPoint</Application>
  <PresentationFormat>Szélesvásznú</PresentationFormat>
  <Paragraphs>216</Paragraphs>
  <Slides>17</Slides>
  <Notes>4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6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17</vt:i4>
      </vt:variant>
    </vt:vector>
  </HeadingPairs>
  <TitlesOfParts>
    <vt:vector size="24" baseType="lpstr">
      <vt:lpstr>Arial</vt:lpstr>
      <vt:lpstr>Calibri</vt:lpstr>
      <vt:lpstr>Calibri Light</vt:lpstr>
      <vt:lpstr>Times New Roman</vt:lpstr>
      <vt:lpstr>Trebuchet MS</vt:lpstr>
      <vt:lpstr>Tw Cen MT</vt:lpstr>
      <vt:lpstr>Áramkör</vt:lpstr>
      <vt:lpstr>Netanor Közös Vállalat</vt:lpstr>
      <vt:lpstr>A vállalatról </vt:lpstr>
      <vt:lpstr>Feladat felosztása: </vt:lpstr>
      <vt:lpstr>PowerPoint-bemutató</vt:lpstr>
      <vt:lpstr>Szegedi telphely:</vt:lpstr>
      <vt:lpstr>Komplex (Győri) telphely:</vt:lpstr>
      <vt:lpstr>Miskolci telphely:</vt:lpstr>
      <vt:lpstr>Ip címzések:</vt:lpstr>
      <vt:lpstr>Ip Címzések</vt:lpstr>
      <vt:lpstr>Ipv6 címzés</vt:lpstr>
      <vt:lpstr>dhcp</vt:lpstr>
      <vt:lpstr>acl</vt:lpstr>
      <vt:lpstr>ospf</vt:lpstr>
      <vt:lpstr>hsrp</vt:lpstr>
      <vt:lpstr>etherchannel</vt:lpstr>
      <vt:lpstr>Cím Lorem Ipsum dolor</vt:lpstr>
      <vt:lpstr>köszönjük a figyelmet!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2025-11-12T08:54:22Z</dcterms:created>
  <dcterms:modified xsi:type="dcterms:W3CDTF">2025-12-03T12:26:40Z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